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4" r:id="rId29"/>
    <p:sldId id="286" r:id="rId30"/>
    <p:sldId id="287" r:id="rId31"/>
    <p:sldId id="288"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0" d="100"/>
          <a:sy n="90" d="100"/>
        </p:scale>
        <p:origin x="586" y="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1052C8-E361-4E55-A7EA-2B6BFF99F45F}" type="datetimeFigureOut">
              <a:rPr lang="en-IN" smtClean="0"/>
              <a:t>07-04-2022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E411EA9-EC07-474F-A0E6-852C6A547CB7}" type="slidenum">
              <a:rPr lang="en-IN" smtClean="0"/>
              <a:t>‹#›</a:t>
            </a:fld>
            <a:endParaRPr lang="en-IN"/>
          </a:p>
        </p:txBody>
      </p:sp>
    </p:spTree>
    <p:extLst>
      <p:ext uri="{BB962C8B-B14F-4D97-AF65-F5344CB8AC3E}">
        <p14:creationId xmlns:p14="http://schemas.microsoft.com/office/powerpoint/2010/main" val="2757932251"/>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1052C8-E361-4E55-A7EA-2B6BFF99F45F}" type="datetimeFigureOut">
              <a:rPr lang="en-IN" smtClean="0"/>
              <a:t>07-04-2022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E411EA9-EC07-474F-A0E6-852C6A547CB7}" type="slidenum">
              <a:rPr lang="en-IN" smtClean="0"/>
              <a:t>‹#›</a:t>
            </a:fld>
            <a:endParaRPr lang="en-IN"/>
          </a:p>
        </p:txBody>
      </p:sp>
    </p:spTree>
    <p:extLst>
      <p:ext uri="{BB962C8B-B14F-4D97-AF65-F5344CB8AC3E}">
        <p14:creationId xmlns:p14="http://schemas.microsoft.com/office/powerpoint/2010/main" val="902948126"/>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971052C8-E361-4E55-A7EA-2B6BFF99F45F}" type="datetimeFigureOut">
              <a:rPr lang="en-IN" smtClean="0"/>
              <a:t>07-04-2022</a:t>
            </a:fld>
            <a:endParaRPr lang="en-IN"/>
          </a:p>
        </p:txBody>
      </p:sp>
      <p:sp>
        <p:nvSpPr>
          <p:cNvPr id="5" name="Footer Placeholder 4"/>
          <p:cNvSpPr>
            <a:spLocks noGrp="1"/>
          </p:cNvSpPr>
          <p:nvPr>
            <p:ph type="ftr" sz="quarter" idx="11"/>
          </p:nvPr>
        </p:nvSpPr>
        <p:spPr>
          <a:xfrm>
            <a:off x="3776135" y="6422854"/>
            <a:ext cx="4279669" cy="365125"/>
          </a:xfrm>
        </p:spPr>
        <p:txBody>
          <a:bodyPr/>
          <a:lstStyle/>
          <a:p>
            <a:endParaRPr lang="en-IN"/>
          </a:p>
        </p:txBody>
      </p:sp>
      <p:sp>
        <p:nvSpPr>
          <p:cNvPr id="6" name="Slide Number Placeholder 5"/>
          <p:cNvSpPr>
            <a:spLocks noGrp="1"/>
          </p:cNvSpPr>
          <p:nvPr>
            <p:ph type="sldNum" sz="quarter" idx="12"/>
          </p:nvPr>
        </p:nvSpPr>
        <p:spPr>
          <a:xfrm>
            <a:off x="8073048" y="6422854"/>
            <a:ext cx="879759" cy="365125"/>
          </a:xfrm>
        </p:spPr>
        <p:txBody>
          <a:bodyPr/>
          <a:lstStyle/>
          <a:p>
            <a:fld id="{4E411EA9-EC07-474F-A0E6-852C6A547CB7}" type="slidenum">
              <a:rPr lang="en-IN" smtClean="0"/>
              <a:t>‹#›</a:t>
            </a:fld>
            <a:endParaRPr lang="en-IN"/>
          </a:p>
        </p:txBody>
      </p:sp>
    </p:spTree>
    <p:extLst>
      <p:ext uri="{BB962C8B-B14F-4D97-AF65-F5344CB8AC3E}">
        <p14:creationId xmlns:p14="http://schemas.microsoft.com/office/powerpoint/2010/main" val="315521166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1052C8-E361-4E55-A7EA-2B6BFF99F45F}" type="datetimeFigureOut">
              <a:rPr lang="en-IN" smtClean="0"/>
              <a:t>07-04-2022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E411EA9-EC07-474F-A0E6-852C6A547CB7}" type="slidenum">
              <a:rPr lang="en-IN" smtClean="0"/>
              <a:t>‹#›</a:t>
            </a:fld>
            <a:endParaRPr lang="en-IN"/>
          </a:p>
        </p:txBody>
      </p:sp>
    </p:spTree>
    <p:extLst>
      <p:ext uri="{BB962C8B-B14F-4D97-AF65-F5344CB8AC3E}">
        <p14:creationId xmlns:p14="http://schemas.microsoft.com/office/powerpoint/2010/main" val="16591149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971052C8-E361-4E55-A7EA-2B6BFF99F45F}" type="datetimeFigureOut">
              <a:rPr lang="en-IN" smtClean="0"/>
              <a:t>07-04-2022</a:t>
            </a:fld>
            <a:endParaRPr lang="en-IN"/>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IN"/>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E411EA9-EC07-474F-A0E6-852C6A547CB7}" type="slidenum">
              <a:rPr lang="en-IN" smtClean="0"/>
              <a:t>‹#›</a:t>
            </a:fld>
            <a:endParaRPr lang="en-IN"/>
          </a:p>
        </p:txBody>
      </p:sp>
    </p:spTree>
    <p:extLst>
      <p:ext uri="{BB962C8B-B14F-4D97-AF65-F5344CB8AC3E}">
        <p14:creationId xmlns:p14="http://schemas.microsoft.com/office/powerpoint/2010/main" val="876569528"/>
      </p:ext>
    </p:extLst>
  </p:cSld>
  <p:clrMapOvr>
    <a:overrideClrMapping bg1="lt1" tx1="dk1" bg2="lt2" tx2="dk2" accent1="accent1" accent2="accent2" accent3="accent3" accent4="accent4" accent5="accent5" accent6="accent6" hlink="hlink" folHlink="folHlink"/>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1052C8-E361-4E55-A7EA-2B6BFF99F45F}" type="datetimeFigureOut">
              <a:rPr lang="en-IN" smtClean="0"/>
              <a:t>07-04-2022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E411EA9-EC07-474F-A0E6-852C6A547CB7}" type="slidenum">
              <a:rPr lang="en-IN" smtClean="0"/>
              <a:t>‹#›</a:t>
            </a:fld>
            <a:endParaRPr lang="en-IN"/>
          </a:p>
        </p:txBody>
      </p:sp>
    </p:spTree>
    <p:extLst>
      <p:ext uri="{BB962C8B-B14F-4D97-AF65-F5344CB8AC3E}">
        <p14:creationId xmlns:p14="http://schemas.microsoft.com/office/powerpoint/2010/main" val="41945819"/>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1052C8-E361-4E55-A7EA-2B6BFF99F45F}" type="datetimeFigureOut">
              <a:rPr lang="en-IN" smtClean="0"/>
              <a:t>07-04-2022</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4E411EA9-EC07-474F-A0E6-852C6A547CB7}" type="slidenum">
              <a:rPr lang="en-IN" smtClean="0"/>
              <a:t>‹#›</a:t>
            </a:fld>
            <a:endParaRPr lang="en-IN"/>
          </a:p>
        </p:txBody>
      </p:sp>
    </p:spTree>
    <p:extLst>
      <p:ext uri="{BB962C8B-B14F-4D97-AF65-F5344CB8AC3E}">
        <p14:creationId xmlns:p14="http://schemas.microsoft.com/office/powerpoint/2010/main" val="126299826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1052C8-E361-4E55-A7EA-2B6BFF99F45F}" type="datetimeFigureOut">
              <a:rPr lang="en-IN" smtClean="0"/>
              <a:t>07-04-2022</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4E411EA9-EC07-474F-A0E6-852C6A547CB7}" type="slidenum">
              <a:rPr lang="en-IN" smtClean="0"/>
              <a:t>‹#›</a:t>
            </a:fld>
            <a:endParaRPr lang="en-IN"/>
          </a:p>
        </p:txBody>
      </p:sp>
    </p:spTree>
    <p:extLst>
      <p:ext uri="{BB962C8B-B14F-4D97-AF65-F5344CB8AC3E}">
        <p14:creationId xmlns:p14="http://schemas.microsoft.com/office/powerpoint/2010/main" val="1390105867"/>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052C8-E361-4E55-A7EA-2B6BFF99F45F}" type="datetimeFigureOut">
              <a:rPr lang="en-IN" smtClean="0"/>
              <a:t>07-04-2022</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4E411EA9-EC07-474F-A0E6-852C6A547CB7}" type="slidenum">
              <a:rPr lang="en-IN" smtClean="0"/>
              <a:t>‹#›</a:t>
            </a:fld>
            <a:endParaRPr lang="en-IN"/>
          </a:p>
        </p:txBody>
      </p:sp>
    </p:spTree>
    <p:extLst>
      <p:ext uri="{BB962C8B-B14F-4D97-AF65-F5344CB8AC3E}">
        <p14:creationId xmlns:p14="http://schemas.microsoft.com/office/powerpoint/2010/main" val="255453873"/>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1052C8-E361-4E55-A7EA-2B6BFF99F45F}" type="datetimeFigureOut">
              <a:rPr lang="en-IN" smtClean="0"/>
              <a:t>07-04-2022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E411EA9-EC07-474F-A0E6-852C6A547CB7}" type="slidenum">
              <a:rPr lang="en-IN" smtClean="0"/>
              <a:t>‹#›</a:t>
            </a:fld>
            <a:endParaRPr lang="en-IN"/>
          </a:p>
        </p:txBody>
      </p:sp>
    </p:spTree>
    <p:extLst>
      <p:ext uri="{BB962C8B-B14F-4D97-AF65-F5344CB8AC3E}">
        <p14:creationId xmlns:p14="http://schemas.microsoft.com/office/powerpoint/2010/main" val="68151134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1052C8-E361-4E55-A7EA-2B6BFF99F45F}" type="datetimeFigureOut">
              <a:rPr lang="en-IN" smtClean="0"/>
              <a:t>07-04-2022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E411EA9-EC07-474F-A0E6-852C6A547CB7}" type="slidenum">
              <a:rPr lang="en-IN" smtClean="0"/>
              <a:t>‹#›</a:t>
            </a:fld>
            <a:endParaRPr lang="en-IN"/>
          </a:p>
        </p:txBody>
      </p:sp>
    </p:spTree>
    <p:extLst>
      <p:ext uri="{BB962C8B-B14F-4D97-AF65-F5344CB8AC3E}">
        <p14:creationId xmlns:p14="http://schemas.microsoft.com/office/powerpoint/2010/main" val="408241735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971052C8-E361-4E55-A7EA-2B6BFF99F45F}" type="datetimeFigureOut">
              <a:rPr lang="en-IN" smtClean="0"/>
              <a:t>07-04-2022</a:t>
            </a:fld>
            <a:endParaRPr lang="en-IN"/>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IN"/>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4E411EA9-EC07-474F-A0E6-852C6A547CB7}" type="slidenum">
              <a:rPr lang="en-IN" smtClean="0"/>
              <a:t>‹#›</a:t>
            </a:fld>
            <a:endParaRPr lang="en-IN"/>
          </a:p>
        </p:txBody>
      </p:sp>
    </p:spTree>
    <p:extLst>
      <p:ext uri="{BB962C8B-B14F-4D97-AF65-F5344CB8AC3E}">
        <p14:creationId xmlns:p14="http://schemas.microsoft.com/office/powerpoint/2010/main" val="839700827"/>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slow">
    <p:push dir="u"/>
  </p:transition>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6FF7C-2932-49C9-8732-A9B6920D1D05}"/>
              </a:ext>
            </a:extLst>
          </p:cNvPr>
          <p:cNvSpPr>
            <a:spLocks noGrp="1"/>
          </p:cNvSpPr>
          <p:nvPr>
            <p:ph type="ctrTitle"/>
          </p:nvPr>
        </p:nvSpPr>
        <p:spPr/>
        <p:txBody>
          <a:bodyPr/>
          <a:lstStyle/>
          <a:p>
            <a:r>
              <a:rPr lang="en-US" dirty="0"/>
              <a:t>No/Low Code Development (LCD)</a:t>
            </a:r>
            <a:endParaRPr lang="en-IN" dirty="0"/>
          </a:p>
        </p:txBody>
      </p:sp>
      <p:sp>
        <p:nvSpPr>
          <p:cNvPr id="3" name="Subtitle 2">
            <a:extLst>
              <a:ext uri="{FF2B5EF4-FFF2-40B4-BE49-F238E27FC236}">
                <a16:creationId xmlns:a16="http://schemas.microsoft.com/office/drawing/2014/main" id="{1B2122BB-C3B5-4A0A-A2BC-029C66AE7A73}"/>
              </a:ext>
            </a:extLst>
          </p:cNvPr>
          <p:cNvSpPr>
            <a:spLocks noGrp="1"/>
          </p:cNvSpPr>
          <p:nvPr>
            <p:ph type="subTitle" idx="1"/>
          </p:nvPr>
        </p:nvSpPr>
        <p:spPr/>
        <p:txBody>
          <a:bodyPr>
            <a:normAutofit/>
          </a:bodyPr>
          <a:lstStyle/>
          <a:p>
            <a:r>
              <a:rPr lang="en-US"/>
              <a:t>By</a:t>
            </a:r>
            <a:r>
              <a:rPr lang="en-US" sz="3200"/>
              <a:t> Darshan </a:t>
            </a:r>
            <a:r>
              <a:rPr lang="en-US" sz="3200" dirty="0"/>
              <a:t>A Nariya </a:t>
            </a:r>
            <a:r>
              <a:rPr lang="en-US" sz="2400" dirty="0"/>
              <a:t>seat no: 2019031804</a:t>
            </a:r>
            <a:r>
              <a:rPr lang="en-US" sz="3200" dirty="0"/>
              <a:t> </a:t>
            </a:r>
            <a:r>
              <a:rPr lang="en-IN" sz="1800" dirty="0">
                <a:latin typeface="Calibri" panose="020F0502020204030204" pitchFamily="34" charset="0"/>
                <a:ea typeface="Calibri" panose="020F0502020204030204" pitchFamily="34" charset="0"/>
                <a:cs typeface="Shruti" panose="020B0502040204020203" pitchFamily="34" charset="0"/>
              </a:rPr>
              <a:t>(</a:t>
            </a:r>
            <a:r>
              <a:rPr lang="en-IN" sz="1800" dirty="0">
                <a:latin typeface="Calibri" panose="020F0502020204030204" pitchFamily="34" charset="0"/>
                <a:ea typeface="Calibri" panose="020F0502020204030204" pitchFamily="34" charset="0"/>
                <a:cs typeface="Times New Roman" panose="02020603050405020304" pitchFamily="18" charset="0"/>
              </a:rPr>
              <a:t>E19110403000110036</a:t>
            </a:r>
            <a:r>
              <a:rPr lang="en-IN" sz="1800" dirty="0">
                <a:latin typeface="Calibri" panose="020F0502020204030204" pitchFamily="34" charset="0"/>
                <a:ea typeface="Calibri" panose="020F0502020204030204" pitchFamily="34" charset="0"/>
                <a:cs typeface="Shruti" panose="020B0502040204020203" pitchFamily="34" charset="0"/>
              </a:rPr>
              <a:t>)</a:t>
            </a:r>
            <a:endParaRPr lang="en-IN" sz="1400" dirty="0">
              <a:latin typeface="Calibri" panose="020F0502020204030204" pitchFamily="34" charset="0"/>
              <a:ea typeface="Calibri" panose="020F0502020204030204" pitchFamily="34" charset="0"/>
              <a:cs typeface="Shruti" panose="020B0502040204020203" pitchFamily="34" charset="0"/>
            </a:endParaRPr>
          </a:p>
          <a:p>
            <a:endParaRPr lang="en-IN" sz="3200" dirty="0"/>
          </a:p>
        </p:txBody>
      </p:sp>
    </p:spTree>
    <p:extLst>
      <p:ext uri="{BB962C8B-B14F-4D97-AF65-F5344CB8AC3E}">
        <p14:creationId xmlns:p14="http://schemas.microsoft.com/office/powerpoint/2010/main" val="258727142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CDE47BA-CEF8-482E-ABA5-FB1797D0F495}"/>
              </a:ext>
            </a:extLst>
          </p:cNvPr>
          <p:cNvSpPr>
            <a:spLocks noGrp="1"/>
          </p:cNvSpPr>
          <p:nvPr>
            <p:ph type="title"/>
          </p:nvPr>
        </p:nvSpPr>
        <p:spPr/>
        <p:txBody>
          <a:bodyPr/>
          <a:lstStyle/>
          <a:p>
            <a:r>
              <a:rPr lang="en-US" dirty="0"/>
              <a:t>Pros &amp; cons of low code</a:t>
            </a:r>
            <a:endParaRPr lang="en-IN" dirty="0"/>
          </a:p>
        </p:txBody>
      </p:sp>
      <p:sp>
        <p:nvSpPr>
          <p:cNvPr id="3" name="Text Placeholder 2">
            <a:extLst>
              <a:ext uri="{FF2B5EF4-FFF2-40B4-BE49-F238E27FC236}">
                <a16:creationId xmlns:a16="http://schemas.microsoft.com/office/drawing/2014/main" id="{F1B8237D-B950-48A0-88A8-407D07D653CB}"/>
              </a:ext>
            </a:extLst>
          </p:cNvPr>
          <p:cNvSpPr>
            <a:spLocks noGrp="1"/>
          </p:cNvSpPr>
          <p:nvPr>
            <p:ph type="body" idx="1"/>
          </p:nvPr>
        </p:nvSpPr>
        <p:spPr/>
        <p:txBody>
          <a:bodyPr/>
          <a:lstStyle/>
          <a:p>
            <a:r>
              <a:rPr lang="en-US" sz="3200" dirty="0"/>
              <a:t>Pros</a:t>
            </a:r>
            <a:endParaRPr lang="en-IN" sz="3200" dirty="0"/>
          </a:p>
        </p:txBody>
      </p:sp>
      <p:sp>
        <p:nvSpPr>
          <p:cNvPr id="4" name="Content Placeholder 3">
            <a:extLst>
              <a:ext uri="{FF2B5EF4-FFF2-40B4-BE49-F238E27FC236}">
                <a16:creationId xmlns:a16="http://schemas.microsoft.com/office/drawing/2014/main" id="{27352A24-036E-46C9-9C1C-E78002B5CC75}"/>
              </a:ext>
            </a:extLst>
          </p:cNvPr>
          <p:cNvSpPr>
            <a:spLocks noGrp="1"/>
          </p:cNvSpPr>
          <p:nvPr>
            <p:ph sz="half" idx="2"/>
          </p:nvPr>
        </p:nvSpPr>
        <p:spPr/>
        <p:txBody>
          <a:bodyPr>
            <a:normAutofit/>
          </a:bodyPr>
          <a:lstStyle/>
          <a:p>
            <a:pPr>
              <a:lnSpc>
                <a:spcPct val="80000"/>
              </a:lnSpc>
            </a:pPr>
            <a:r>
              <a:rPr lang="en-US" sz="2200" dirty="0"/>
              <a:t>Low-code solutions provide all facilities needed for developing an app.</a:t>
            </a:r>
          </a:p>
          <a:p>
            <a:pPr>
              <a:lnSpc>
                <a:spcPct val="80000"/>
              </a:lnSpc>
            </a:pPr>
            <a:r>
              <a:rPr lang="en-US" sz="2200" dirty="0"/>
              <a:t>It is User Friendly.</a:t>
            </a:r>
          </a:p>
          <a:p>
            <a:pPr>
              <a:lnSpc>
                <a:spcPct val="80000"/>
              </a:lnSpc>
            </a:pPr>
            <a:r>
              <a:rPr lang="en-US" sz="2200" dirty="0"/>
              <a:t>No coding knowledge needed.</a:t>
            </a:r>
            <a:endParaRPr lang="en-IN" sz="2200" dirty="0"/>
          </a:p>
        </p:txBody>
      </p:sp>
      <p:sp>
        <p:nvSpPr>
          <p:cNvPr id="5" name="Text Placeholder 4">
            <a:extLst>
              <a:ext uri="{FF2B5EF4-FFF2-40B4-BE49-F238E27FC236}">
                <a16:creationId xmlns:a16="http://schemas.microsoft.com/office/drawing/2014/main" id="{C103774B-0292-49BA-BBD2-4AC05993EE86}"/>
              </a:ext>
            </a:extLst>
          </p:cNvPr>
          <p:cNvSpPr>
            <a:spLocks noGrp="1"/>
          </p:cNvSpPr>
          <p:nvPr>
            <p:ph type="body" sz="quarter" idx="3"/>
          </p:nvPr>
        </p:nvSpPr>
        <p:spPr/>
        <p:txBody>
          <a:bodyPr/>
          <a:lstStyle/>
          <a:p>
            <a:r>
              <a:rPr lang="en-US" sz="3200" dirty="0"/>
              <a:t>Cons</a:t>
            </a:r>
            <a:endParaRPr lang="en-IN" sz="3200" dirty="0"/>
          </a:p>
        </p:txBody>
      </p:sp>
      <p:sp>
        <p:nvSpPr>
          <p:cNvPr id="6" name="Content Placeholder 5">
            <a:extLst>
              <a:ext uri="{FF2B5EF4-FFF2-40B4-BE49-F238E27FC236}">
                <a16:creationId xmlns:a16="http://schemas.microsoft.com/office/drawing/2014/main" id="{1DFF3EDB-600D-4DF4-A7CD-812DEA096BCD}"/>
              </a:ext>
            </a:extLst>
          </p:cNvPr>
          <p:cNvSpPr>
            <a:spLocks noGrp="1"/>
          </p:cNvSpPr>
          <p:nvPr>
            <p:ph sz="quarter" idx="4"/>
          </p:nvPr>
        </p:nvSpPr>
        <p:spPr/>
        <p:txBody>
          <a:bodyPr>
            <a:normAutofit/>
          </a:bodyPr>
          <a:lstStyle/>
          <a:p>
            <a:pPr>
              <a:lnSpc>
                <a:spcPct val="80000"/>
              </a:lnSpc>
            </a:pPr>
            <a:r>
              <a:rPr lang="en-US" sz="2200" dirty="0"/>
              <a:t>Not all solutions are open source.</a:t>
            </a:r>
            <a:endParaRPr lang="en-IN" sz="2200" dirty="0"/>
          </a:p>
          <a:p>
            <a:pPr>
              <a:lnSpc>
                <a:spcPct val="80000"/>
              </a:lnSpc>
            </a:pPr>
            <a:r>
              <a:rPr lang="en-US" sz="2200" dirty="0"/>
              <a:t>User still have to be technical to understand workflow of Low-code.</a:t>
            </a:r>
          </a:p>
          <a:p>
            <a:pPr>
              <a:lnSpc>
                <a:spcPct val="80000"/>
              </a:lnSpc>
            </a:pPr>
            <a:r>
              <a:rPr lang="en-US" sz="2200" dirty="0"/>
              <a:t>It doesn’t provide control over all things.</a:t>
            </a:r>
            <a:endParaRPr lang="en-IN" sz="2200" dirty="0"/>
          </a:p>
        </p:txBody>
      </p:sp>
    </p:spTree>
    <p:extLst>
      <p:ext uri="{BB962C8B-B14F-4D97-AF65-F5344CB8AC3E}">
        <p14:creationId xmlns:p14="http://schemas.microsoft.com/office/powerpoint/2010/main" val="315348815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4B032-2A96-4420-9E9F-FDE86DB8D388}"/>
              </a:ext>
            </a:extLst>
          </p:cNvPr>
          <p:cNvSpPr>
            <a:spLocks noGrp="1"/>
          </p:cNvSpPr>
          <p:nvPr>
            <p:ph type="title"/>
          </p:nvPr>
        </p:nvSpPr>
        <p:spPr/>
        <p:txBody>
          <a:bodyPr/>
          <a:lstStyle/>
          <a:p>
            <a:r>
              <a:rPr lang="en-US" dirty="0"/>
              <a:t>2. Drag &amp; drop</a:t>
            </a:r>
            <a:endParaRPr lang="en-IN" dirty="0"/>
          </a:p>
        </p:txBody>
      </p:sp>
      <p:sp>
        <p:nvSpPr>
          <p:cNvPr id="3" name="Content Placeholder 2">
            <a:extLst>
              <a:ext uri="{FF2B5EF4-FFF2-40B4-BE49-F238E27FC236}">
                <a16:creationId xmlns:a16="http://schemas.microsoft.com/office/drawing/2014/main" id="{C8225ECA-24BB-42F1-BAA3-0FBB38A94ABB}"/>
              </a:ext>
            </a:extLst>
          </p:cNvPr>
          <p:cNvSpPr>
            <a:spLocks noGrp="1"/>
          </p:cNvSpPr>
          <p:nvPr>
            <p:ph idx="1"/>
          </p:nvPr>
        </p:nvSpPr>
        <p:spPr/>
        <p:txBody>
          <a:bodyPr>
            <a:normAutofit/>
          </a:bodyPr>
          <a:lstStyle/>
          <a:p>
            <a:pPr>
              <a:lnSpc>
                <a:spcPct val="80000"/>
              </a:lnSpc>
            </a:pPr>
            <a:r>
              <a:rPr lang="en-IN" sz="2200" dirty="0"/>
              <a:t>As it suggests is used for solutions that offer drag and drop feature to make applications.</a:t>
            </a:r>
          </a:p>
          <a:p>
            <a:pPr>
              <a:lnSpc>
                <a:spcPct val="80000"/>
              </a:lnSpc>
            </a:pPr>
            <a:r>
              <a:rPr lang="en-IN" sz="2200" dirty="0"/>
              <a:t>Some solutions also provide drag and drop plus code for more flexibility.</a:t>
            </a:r>
          </a:p>
          <a:p>
            <a:pPr>
              <a:lnSpc>
                <a:spcPct val="80000"/>
              </a:lnSpc>
            </a:pPr>
            <a:r>
              <a:rPr lang="en-IN" sz="2200" dirty="0"/>
              <a:t>It is extremely user-friendly cause user can just drop components and arrange them according to their liking, without coding a single line.</a:t>
            </a:r>
          </a:p>
          <a:p>
            <a:pPr>
              <a:lnSpc>
                <a:spcPct val="80000"/>
              </a:lnSpc>
            </a:pPr>
            <a:r>
              <a:rPr lang="en-IN" sz="2200" dirty="0"/>
              <a:t>Many Website builders fall under this category like Wix.com, WordPress, Microweber and CMS hub etc.</a:t>
            </a:r>
          </a:p>
          <a:p>
            <a:pPr>
              <a:lnSpc>
                <a:spcPct val="80000"/>
              </a:lnSpc>
            </a:pPr>
            <a:r>
              <a:rPr lang="en-IN" sz="2200" dirty="0"/>
              <a:t>There is also drag and drop plus code where custom code can be implemented with drag and drop components. Like Visual Studio, WordPress etc.</a:t>
            </a:r>
          </a:p>
          <a:p>
            <a:endParaRPr lang="en-IN" dirty="0"/>
          </a:p>
        </p:txBody>
      </p:sp>
    </p:spTree>
    <p:extLst>
      <p:ext uri="{BB962C8B-B14F-4D97-AF65-F5344CB8AC3E}">
        <p14:creationId xmlns:p14="http://schemas.microsoft.com/office/powerpoint/2010/main" val="58031194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F08679-9FBB-4B16-85D0-C584154657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4902" y="411480"/>
            <a:ext cx="11602197" cy="6035040"/>
          </a:xfrm>
          <a:prstGeom prst="rect">
            <a:avLst/>
          </a:prstGeom>
          <a:noFill/>
          <a:ln>
            <a:noFill/>
          </a:ln>
        </p:spPr>
      </p:pic>
    </p:spTree>
    <p:extLst>
      <p:ext uri="{BB962C8B-B14F-4D97-AF65-F5344CB8AC3E}">
        <p14:creationId xmlns:p14="http://schemas.microsoft.com/office/powerpoint/2010/main" val="131315243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9DAA3E-A528-4242-A041-B59FACE1F4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 y="411480"/>
            <a:ext cx="10728960" cy="6035040"/>
          </a:xfrm>
          <a:prstGeom prst="rect">
            <a:avLst/>
          </a:prstGeom>
        </p:spPr>
      </p:pic>
    </p:spTree>
    <p:extLst>
      <p:ext uri="{BB962C8B-B14F-4D97-AF65-F5344CB8AC3E}">
        <p14:creationId xmlns:p14="http://schemas.microsoft.com/office/powerpoint/2010/main" val="64996917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B6372-3FC7-43F8-8435-A3876A22793C}"/>
              </a:ext>
            </a:extLst>
          </p:cNvPr>
          <p:cNvSpPr>
            <a:spLocks noGrp="1"/>
          </p:cNvSpPr>
          <p:nvPr>
            <p:ph type="title"/>
          </p:nvPr>
        </p:nvSpPr>
        <p:spPr/>
        <p:txBody>
          <a:bodyPr/>
          <a:lstStyle/>
          <a:p>
            <a:r>
              <a:rPr lang="en-US" dirty="0"/>
              <a:t>Pros &amp; cons of drag &amp; drop</a:t>
            </a:r>
            <a:endParaRPr lang="en-IN" dirty="0"/>
          </a:p>
        </p:txBody>
      </p:sp>
      <p:sp>
        <p:nvSpPr>
          <p:cNvPr id="3" name="Text Placeholder 2">
            <a:extLst>
              <a:ext uri="{FF2B5EF4-FFF2-40B4-BE49-F238E27FC236}">
                <a16:creationId xmlns:a16="http://schemas.microsoft.com/office/drawing/2014/main" id="{F1B8237D-B950-48A0-88A8-407D07D653CB}"/>
              </a:ext>
            </a:extLst>
          </p:cNvPr>
          <p:cNvSpPr>
            <a:spLocks noGrp="1"/>
          </p:cNvSpPr>
          <p:nvPr>
            <p:ph type="body" idx="1"/>
          </p:nvPr>
        </p:nvSpPr>
        <p:spPr/>
        <p:txBody>
          <a:bodyPr/>
          <a:lstStyle/>
          <a:p>
            <a:r>
              <a:rPr lang="en-US" sz="3200" dirty="0"/>
              <a:t>Pros </a:t>
            </a:r>
            <a:endParaRPr lang="en-IN" sz="3200" dirty="0"/>
          </a:p>
        </p:txBody>
      </p:sp>
      <p:sp>
        <p:nvSpPr>
          <p:cNvPr id="4" name="Content Placeholder 3">
            <a:extLst>
              <a:ext uri="{FF2B5EF4-FFF2-40B4-BE49-F238E27FC236}">
                <a16:creationId xmlns:a16="http://schemas.microsoft.com/office/drawing/2014/main" id="{27352A24-036E-46C9-9C1C-E78002B5CC75}"/>
              </a:ext>
            </a:extLst>
          </p:cNvPr>
          <p:cNvSpPr>
            <a:spLocks noGrp="1"/>
          </p:cNvSpPr>
          <p:nvPr>
            <p:ph sz="half" idx="2"/>
          </p:nvPr>
        </p:nvSpPr>
        <p:spPr/>
        <p:txBody>
          <a:bodyPr>
            <a:normAutofit/>
          </a:bodyPr>
          <a:lstStyle/>
          <a:p>
            <a:pPr>
              <a:lnSpc>
                <a:spcPct val="80000"/>
              </a:lnSpc>
            </a:pPr>
            <a:r>
              <a:rPr lang="en-US" sz="2200" dirty="0"/>
              <a:t>Extremely user friendly.</a:t>
            </a:r>
          </a:p>
          <a:p>
            <a:pPr>
              <a:lnSpc>
                <a:spcPct val="80000"/>
              </a:lnSpc>
            </a:pPr>
            <a:r>
              <a:rPr lang="en-US" sz="2200" dirty="0"/>
              <a:t>With drag and drop plus coding it makes building apps very easy.</a:t>
            </a:r>
            <a:endParaRPr lang="en-IN" sz="2200" dirty="0"/>
          </a:p>
          <a:p>
            <a:endParaRPr lang="en-IN" sz="3200" dirty="0"/>
          </a:p>
        </p:txBody>
      </p:sp>
      <p:sp>
        <p:nvSpPr>
          <p:cNvPr id="5" name="Text Placeholder 4">
            <a:extLst>
              <a:ext uri="{FF2B5EF4-FFF2-40B4-BE49-F238E27FC236}">
                <a16:creationId xmlns:a16="http://schemas.microsoft.com/office/drawing/2014/main" id="{C103774B-0292-49BA-BBD2-4AC05993EE86}"/>
              </a:ext>
            </a:extLst>
          </p:cNvPr>
          <p:cNvSpPr>
            <a:spLocks noGrp="1"/>
          </p:cNvSpPr>
          <p:nvPr>
            <p:ph type="body" sz="quarter" idx="3"/>
          </p:nvPr>
        </p:nvSpPr>
        <p:spPr/>
        <p:txBody>
          <a:bodyPr/>
          <a:lstStyle/>
          <a:p>
            <a:r>
              <a:rPr lang="en-US" sz="3200" dirty="0"/>
              <a:t>Cons </a:t>
            </a:r>
            <a:endParaRPr lang="en-IN" sz="3200" dirty="0"/>
          </a:p>
        </p:txBody>
      </p:sp>
      <p:sp>
        <p:nvSpPr>
          <p:cNvPr id="6" name="Content Placeholder 5">
            <a:extLst>
              <a:ext uri="{FF2B5EF4-FFF2-40B4-BE49-F238E27FC236}">
                <a16:creationId xmlns:a16="http://schemas.microsoft.com/office/drawing/2014/main" id="{1DFF3EDB-600D-4DF4-A7CD-812DEA096BCD}"/>
              </a:ext>
            </a:extLst>
          </p:cNvPr>
          <p:cNvSpPr>
            <a:spLocks noGrp="1"/>
          </p:cNvSpPr>
          <p:nvPr>
            <p:ph sz="quarter" idx="4"/>
          </p:nvPr>
        </p:nvSpPr>
        <p:spPr/>
        <p:txBody>
          <a:bodyPr>
            <a:normAutofit/>
          </a:bodyPr>
          <a:lstStyle/>
          <a:p>
            <a:pPr>
              <a:lnSpc>
                <a:spcPct val="80000"/>
              </a:lnSpc>
            </a:pPr>
            <a:r>
              <a:rPr lang="en-IN" sz="2200" dirty="0"/>
              <a:t>All platforms don’t provide custom coding functionality.</a:t>
            </a:r>
          </a:p>
          <a:p>
            <a:pPr>
              <a:lnSpc>
                <a:spcPct val="80000"/>
              </a:lnSpc>
            </a:pPr>
            <a:r>
              <a:rPr lang="en-IN" sz="2200" dirty="0"/>
              <a:t>Most of solutions are commercial.</a:t>
            </a:r>
          </a:p>
          <a:p>
            <a:endParaRPr lang="en-IN" sz="3200" dirty="0"/>
          </a:p>
        </p:txBody>
      </p:sp>
    </p:spTree>
    <p:extLst>
      <p:ext uri="{BB962C8B-B14F-4D97-AF65-F5344CB8AC3E}">
        <p14:creationId xmlns:p14="http://schemas.microsoft.com/office/powerpoint/2010/main" val="382806774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F51AB-D961-46EC-A7E5-31ED572527BE}"/>
              </a:ext>
            </a:extLst>
          </p:cNvPr>
          <p:cNvSpPr>
            <a:spLocks noGrp="1"/>
          </p:cNvSpPr>
          <p:nvPr>
            <p:ph type="title"/>
          </p:nvPr>
        </p:nvSpPr>
        <p:spPr/>
        <p:txBody>
          <a:bodyPr/>
          <a:lstStyle/>
          <a:p>
            <a:r>
              <a:rPr lang="en-US" dirty="0"/>
              <a:t>3. Visual Programming</a:t>
            </a:r>
            <a:endParaRPr lang="en-IN" dirty="0"/>
          </a:p>
        </p:txBody>
      </p:sp>
      <p:sp>
        <p:nvSpPr>
          <p:cNvPr id="3" name="Content Placeholder 2">
            <a:extLst>
              <a:ext uri="{FF2B5EF4-FFF2-40B4-BE49-F238E27FC236}">
                <a16:creationId xmlns:a16="http://schemas.microsoft.com/office/drawing/2014/main" id="{856F9BF1-C8A1-498F-9634-8308FE7C8D24}"/>
              </a:ext>
            </a:extLst>
          </p:cNvPr>
          <p:cNvSpPr>
            <a:spLocks noGrp="1"/>
          </p:cNvSpPr>
          <p:nvPr>
            <p:ph idx="1"/>
          </p:nvPr>
        </p:nvSpPr>
        <p:spPr/>
        <p:txBody>
          <a:bodyPr/>
          <a:lstStyle/>
          <a:p>
            <a:pPr>
              <a:lnSpc>
                <a:spcPct val="80000"/>
              </a:lnSpc>
            </a:pPr>
            <a:r>
              <a:rPr lang="en-IN" sz="2200" dirty="0"/>
              <a:t>It is used for visualized code where instead of blocks of code it is showed in parts of code is showed in form of building blocks or nodes.</a:t>
            </a:r>
          </a:p>
          <a:p>
            <a:pPr>
              <a:lnSpc>
                <a:spcPct val="80000"/>
              </a:lnSpc>
            </a:pPr>
            <a:r>
              <a:rPr lang="en-IN" sz="2200" dirty="0"/>
              <a:t>You can change or add values inside these blocks manually.</a:t>
            </a:r>
          </a:p>
          <a:p>
            <a:pPr>
              <a:lnSpc>
                <a:spcPct val="80000"/>
              </a:lnSpc>
            </a:pPr>
            <a:r>
              <a:rPr lang="en-IN" sz="2200" dirty="0"/>
              <a:t>It is beginner friendly and different from commonly used languages. like Scratch, </a:t>
            </a:r>
            <a:r>
              <a:rPr lang="en-IN" sz="2200" dirty="0" err="1"/>
              <a:t>Blockly</a:t>
            </a:r>
            <a:r>
              <a:rPr lang="en-IN" sz="2200" dirty="0"/>
              <a:t> etc.</a:t>
            </a:r>
          </a:p>
          <a:p>
            <a:pPr>
              <a:lnSpc>
                <a:spcPct val="80000"/>
              </a:lnSpc>
            </a:pPr>
            <a:r>
              <a:rPr lang="en-IN" sz="2200" dirty="0"/>
              <a:t>Node based Visual Programming is widely used in 3d modelling and games studios like Unreal, blender, Unity. </a:t>
            </a:r>
          </a:p>
          <a:p>
            <a:pPr>
              <a:lnSpc>
                <a:spcPct val="80000"/>
              </a:lnSpc>
            </a:pPr>
            <a:r>
              <a:rPr lang="en-IN" sz="2200" dirty="0"/>
              <a:t>Nodes based visual programming is difficult in its own and needs understanding to use but many people in community have made fabulous things out of it.</a:t>
            </a:r>
          </a:p>
        </p:txBody>
      </p:sp>
    </p:spTree>
    <p:extLst>
      <p:ext uri="{BB962C8B-B14F-4D97-AF65-F5344CB8AC3E}">
        <p14:creationId xmlns:p14="http://schemas.microsoft.com/office/powerpoint/2010/main" val="197381793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DBC5CA-EDC6-4284-B26A-D1DECC097B87}"/>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5202" b="92848" l="3148" r="94153">
                        <a14:foregroundMark x1="7046" y1="6892" x2="19040" y2="8973"/>
                        <a14:foregroundMark x1="3748" y1="11964" x2="4948" y2="13394"/>
                        <a14:foregroundMark x1="34933" y1="5202" x2="40330" y2="5852"/>
                        <a14:foregroundMark x1="93103" y1="18726" x2="89655" y2="18726"/>
                        <a14:foregroundMark x1="94153" y1="43563" x2="94153" y2="44733"/>
                        <a14:foregroundMark x1="93853" y1="17425" x2="94003" y2="18596"/>
                        <a14:foregroundMark x1="10795" y1="88557" x2="24738" y2="89727"/>
                        <a14:foregroundMark x1="7046" y1="88947" x2="9295" y2="92848"/>
                        <a14:foregroundMark x1="93703" y1="69051" x2="93703" y2="71521"/>
                      </a14:backgroundRemoval>
                    </a14:imgEffect>
                  </a14:imgLayer>
                </a14:imgProps>
              </a:ext>
              <a:ext uri="{28A0092B-C50C-407E-A947-70E740481C1C}">
                <a14:useLocalDpi xmlns:a14="http://schemas.microsoft.com/office/drawing/2010/main" val="0"/>
              </a:ext>
            </a:extLst>
          </a:blip>
          <a:srcRect/>
          <a:stretch>
            <a:fillRect/>
          </a:stretch>
        </p:blipFill>
        <p:spPr bwMode="auto">
          <a:xfrm>
            <a:off x="719091" y="730847"/>
            <a:ext cx="4673586" cy="5396305"/>
          </a:xfrm>
          <a:prstGeom prst="rect">
            <a:avLst/>
          </a:prstGeom>
          <a:noFill/>
          <a:ln>
            <a:noFill/>
          </a:ln>
        </p:spPr>
      </p:pic>
      <p:pic>
        <p:nvPicPr>
          <p:cNvPr id="3074" name="Picture 2">
            <a:extLst>
              <a:ext uri="{FF2B5EF4-FFF2-40B4-BE49-F238E27FC236}">
                <a16:creationId xmlns:a16="http://schemas.microsoft.com/office/drawing/2014/main" id="{B2E00256-27B2-423F-AB26-509E3B4E63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3136" y="1845584"/>
            <a:ext cx="5509773" cy="3166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82663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380CA9-BAC5-4C31-802B-812C7B77FB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7466" y="933155"/>
            <a:ext cx="10997067" cy="4991689"/>
          </a:xfrm>
          <a:prstGeom prst="rect">
            <a:avLst/>
          </a:prstGeom>
          <a:noFill/>
          <a:ln>
            <a:noFill/>
          </a:ln>
        </p:spPr>
      </p:pic>
    </p:spTree>
    <p:extLst>
      <p:ext uri="{BB962C8B-B14F-4D97-AF65-F5344CB8AC3E}">
        <p14:creationId xmlns:p14="http://schemas.microsoft.com/office/powerpoint/2010/main" val="2558886128"/>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6F8A0-4E46-47D0-A3CA-6A98AB101AC5}"/>
              </a:ext>
            </a:extLst>
          </p:cNvPr>
          <p:cNvSpPr>
            <a:spLocks noGrp="1"/>
          </p:cNvSpPr>
          <p:nvPr>
            <p:ph type="title"/>
          </p:nvPr>
        </p:nvSpPr>
        <p:spPr/>
        <p:txBody>
          <a:bodyPr/>
          <a:lstStyle/>
          <a:p>
            <a:r>
              <a:rPr lang="en-US" dirty="0"/>
              <a:t>Pros &amp; cons of visual prog.</a:t>
            </a:r>
            <a:endParaRPr lang="en-IN" dirty="0"/>
          </a:p>
        </p:txBody>
      </p:sp>
      <p:sp>
        <p:nvSpPr>
          <p:cNvPr id="3" name="Text Placeholder 2">
            <a:extLst>
              <a:ext uri="{FF2B5EF4-FFF2-40B4-BE49-F238E27FC236}">
                <a16:creationId xmlns:a16="http://schemas.microsoft.com/office/drawing/2014/main" id="{F1B8237D-B950-48A0-88A8-407D07D653CB}"/>
              </a:ext>
            </a:extLst>
          </p:cNvPr>
          <p:cNvSpPr>
            <a:spLocks noGrp="1"/>
          </p:cNvSpPr>
          <p:nvPr>
            <p:ph type="body" idx="1"/>
          </p:nvPr>
        </p:nvSpPr>
        <p:spPr/>
        <p:txBody>
          <a:bodyPr/>
          <a:lstStyle/>
          <a:p>
            <a:r>
              <a:rPr lang="en-US" sz="3200" dirty="0"/>
              <a:t>Pros</a:t>
            </a:r>
            <a:endParaRPr lang="en-IN" sz="3200" dirty="0"/>
          </a:p>
        </p:txBody>
      </p:sp>
      <p:sp>
        <p:nvSpPr>
          <p:cNvPr id="4" name="Content Placeholder 3">
            <a:extLst>
              <a:ext uri="{FF2B5EF4-FFF2-40B4-BE49-F238E27FC236}">
                <a16:creationId xmlns:a16="http://schemas.microsoft.com/office/drawing/2014/main" id="{27352A24-036E-46C9-9C1C-E78002B5CC75}"/>
              </a:ext>
            </a:extLst>
          </p:cNvPr>
          <p:cNvSpPr>
            <a:spLocks noGrp="1"/>
          </p:cNvSpPr>
          <p:nvPr>
            <p:ph sz="half" idx="2"/>
          </p:nvPr>
        </p:nvSpPr>
        <p:spPr/>
        <p:txBody>
          <a:bodyPr>
            <a:normAutofit/>
          </a:bodyPr>
          <a:lstStyle/>
          <a:p>
            <a:r>
              <a:rPr lang="en-US" sz="2200" dirty="0"/>
              <a:t>Many Visual programming languages are easy to learn.</a:t>
            </a:r>
          </a:p>
          <a:p>
            <a:r>
              <a:rPr lang="en-US" sz="2200" dirty="0"/>
              <a:t>Languages provide many built-in objects that can be used to make applications.</a:t>
            </a:r>
            <a:endParaRPr lang="en-IN" sz="2200" dirty="0"/>
          </a:p>
        </p:txBody>
      </p:sp>
      <p:sp>
        <p:nvSpPr>
          <p:cNvPr id="5" name="Text Placeholder 4">
            <a:extLst>
              <a:ext uri="{FF2B5EF4-FFF2-40B4-BE49-F238E27FC236}">
                <a16:creationId xmlns:a16="http://schemas.microsoft.com/office/drawing/2014/main" id="{C103774B-0292-49BA-BBD2-4AC05993EE86}"/>
              </a:ext>
            </a:extLst>
          </p:cNvPr>
          <p:cNvSpPr>
            <a:spLocks noGrp="1"/>
          </p:cNvSpPr>
          <p:nvPr>
            <p:ph type="body" sz="quarter" idx="3"/>
          </p:nvPr>
        </p:nvSpPr>
        <p:spPr/>
        <p:txBody>
          <a:bodyPr/>
          <a:lstStyle/>
          <a:p>
            <a:r>
              <a:rPr lang="en-US" sz="3200" dirty="0"/>
              <a:t>Cons</a:t>
            </a:r>
            <a:endParaRPr lang="en-IN" sz="3200" dirty="0"/>
          </a:p>
        </p:txBody>
      </p:sp>
      <p:sp>
        <p:nvSpPr>
          <p:cNvPr id="6" name="Content Placeholder 5">
            <a:extLst>
              <a:ext uri="{FF2B5EF4-FFF2-40B4-BE49-F238E27FC236}">
                <a16:creationId xmlns:a16="http://schemas.microsoft.com/office/drawing/2014/main" id="{1DFF3EDB-600D-4DF4-A7CD-812DEA096BCD}"/>
              </a:ext>
            </a:extLst>
          </p:cNvPr>
          <p:cNvSpPr>
            <a:spLocks noGrp="1"/>
          </p:cNvSpPr>
          <p:nvPr>
            <p:ph sz="quarter" idx="4"/>
          </p:nvPr>
        </p:nvSpPr>
        <p:spPr/>
        <p:txBody>
          <a:bodyPr>
            <a:normAutofit/>
          </a:bodyPr>
          <a:lstStyle/>
          <a:p>
            <a:r>
              <a:rPr lang="en-IN" sz="2200" dirty="0"/>
              <a:t>While they are easy to learn they are hard to master.</a:t>
            </a:r>
          </a:p>
          <a:p>
            <a:r>
              <a:rPr lang="en-IN" sz="2200" dirty="0"/>
              <a:t>After a point visual programming code becomes hard to manage.</a:t>
            </a:r>
          </a:p>
        </p:txBody>
      </p:sp>
    </p:spTree>
    <p:extLst>
      <p:ext uri="{BB962C8B-B14F-4D97-AF65-F5344CB8AC3E}">
        <p14:creationId xmlns:p14="http://schemas.microsoft.com/office/powerpoint/2010/main" val="279860491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B992E-5558-4055-B69D-D531F17A1981}"/>
              </a:ext>
            </a:extLst>
          </p:cNvPr>
          <p:cNvSpPr>
            <a:spLocks noGrp="1"/>
          </p:cNvSpPr>
          <p:nvPr>
            <p:ph type="title"/>
          </p:nvPr>
        </p:nvSpPr>
        <p:spPr/>
        <p:txBody>
          <a:bodyPr/>
          <a:lstStyle/>
          <a:p>
            <a:r>
              <a:rPr lang="en-US" dirty="0"/>
              <a:t>4. Pre-made Packages</a:t>
            </a:r>
            <a:endParaRPr lang="en-IN" dirty="0"/>
          </a:p>
        </p:txBody>
      </p:sp>
      <p:sp>
        <p:nvSpPr>
          <p:cNvPr id="3" name="Content Placeholder 2">
            <a:extLst>
              <a:ext uri="{FF2B5EF4-FFF2-40B4-BE49-F238E27FC236}">
                <a16:creationId xmlns:a16="http://schemas.microsoft.com/office/drawing/2014/main" id="{39ABE1FD-0D14-4D0A-ABE9-074102768C7F}"/>
              </a:ext>
            </a:extLst>
          </p:cNvPr>
          <p:cNvSpPr>
            <a:spLocks noGrp="1"/>
          </p:cNvSpPr>
          <p:nvPr>
            <p:ph idx="1"/>
          </p:nvPr>
        </p:nvSpPr>
        <p:spPr/>
        <p:txBody>
          <a:bodyPr/>
          <a:lstStyle/>
          <a:p>
            <a:r>
              <a:rPr lang="en-IN" dirty="0"/>
              <a:t>“Pre-made Packages” means using already made packages provided by community or solution provider.</a:t>
            </a:r>
          </a:p>
          <a:p>
            <a:r>
              <a:rPr lang="en-IN" dirty="0"/>
              <a:t>These packages can be pre-installed or can be installed according to our need.</a:t>
            </a:r>
          </a:p>
          <a:p>
            <a:r>
              <a:rPr lang="en-IN" dirty="0"/>
              <a:t>there are many open-source package managers in community like </a:t>
            </a:r>
            <a:r>
              <a:rPr lang="en-IN" dirty="0" err="1"/>
              <a:t>npm</a:t>
            </a:r>
            <a:r>
              <a:rPr lang="en-IN" dirty="0"/>
              <a:t>, composer yarn, etc.</a:t>
            </a:r>
          </a:p>
          <a:p>
            <a:r>
              <a:rPr lang="en-IN" dirty="0"/>
              <a:t>Most of the time one package only provides few functionalities so we have to install multiple of them to full-fill our needs.</a:t>
            </a:r>
          </a:p>
          <a:p>
            <a:r>
              <a:rPr lang="en-IN" dirty="0"/>
              <a:t>One still needs to have fair enough programming knowledge, but if one has the necessary knowledge packages makes so many things easy.</a:t>
            </a:r>
          </a:p>
          <a:p>
            <a:endParaRPr lang="en-IN" dirty="0"/>
          </a:p>
        </p:txBody>
      </p:sp>
    </p:spTree>
    <p:extLst>
      <p:ext uri="{BB962C8B-B14F-4D97-AF65-F5344CB8AC3E}">
        <p14:creationId xmlns:p14="http://schemas.microsoft.com/office/powerpoint/2010/main" val="144483263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5D366-C6D7-401C-8A33-1505E4670237}"/>
              </a:ext>
            </a:extLst>
          </p:cNvPr>
          <p:cNvSpPr>
            <a:spLocks noGrp="1"/>
          </p:cNvSpPr>
          <p:nvPr>
            <p:ph type="title"/>
          </p:nvPr>
        </p:nvSpPr>
        <p:spPr/>
        <p:txBody>
          <a:bodyPr/>
          <a:lstStyle/>
          <a:p>
            <a:r>
              <a:rPr lang="en-US" dirty="0"/>
              <a:t>What is LCD?</a:t>
            </a:r>
            <a:endParaRPr lang="en-IN" dirty="0"/>
          </a:p>
        </p:txBody>
      </p:sp>
      <p:sp>
        <p:nvSpPr>
          <p:cNvPr id="3" name="Content Placeholder 2">
            <a:extLst>
              <a:ext uri="{FF2B5EF4-FFF2-40B4-BE49-F238E27FC236}">
                <a16:creationId xmlns:a16="http://schemas.microsoft.com/office/drawing/2014/main" id="{63584E4B-77E4-4332-B879-2855D10ADD28}"/>
              </a:ext>
            </a:extLst>
          </p:cNvPr>
          <p:cNvSpPr>
            <a:spLocks noGrp="1"/>
          </p:cNvSpPr>
          <p:nvPr>
            <p:ph idx="1"/>
          </p:nvPr>
        </p:nvSpPr>
        <p:spPr/>
        <p:txBody>
          <a:bodyPr>
            <a:normAutofit/>
          </a:bodyPr>
          <a:lstStyle/>
          <a:p>
            <a:pPr algn="just"/>
            <a:r>
              <a:rPr lang="en-US" sz="2400" dirty="0"/>
              <a:t>No-code implies that no hand-coding is necessary.</a:t>
            </a:r>
          </a:p>
          <a:p>
            <a:pPr algn="just"/>
            <a:r>
              <a:rPr lang="en-US" sz="2400" dirty="0"/>
              <a:t>Low-code implies use of elements that decrease amount of manual coding.</a:t>
            </a:r>
          </a:p>
          <a:p>
            <a:pPr algn="just"/>
            <a:r>
              <a:rPr lang="en-IN" sz="2400" dirty="0"/>
              <a:t>No clear understanding of LCD and its practices.</a:t>
            </a:r>
          </a:p>
          <a:p>
            <a:pPr algn="just"/>
            <a:r>
              <a:rPr lang="en-US" sz="2400" dirty="0"/>
              <a:t>most developers tend to use low-code</a:t>
            </a:r>
            <a:r>
              <a:rPr lang="en-IN" sz="2400" dirty="0"/>
              <a:t>, </a:t>
            </a:r>
            <a:r>
              <a:rPr lang="en-US" sz="2400" dirty="0"/>
              <a:t>drag and drop comes second, followed closely by visual programming.</a:t>
            </a:r>
            <a:endParaRPr lang="en-IN" sz="2400" dirty="0"/>
          </a:p>
        </p:txBody>
      </p:sp>
    </p:spTree>
    <p:extLst>
      <p:ext uri="{BB962C8B-B14F-4D97-AF65-F5344CB8AC3E}">
        <p14:creationId xmlns:p14="http://schemas.microsoft.com/office/powerpoint/2010/main" val="385534338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A0D528-5996-479D-9FCA-9EC0D03860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03" r="24254"/>
          <a:stretch/>
        </p:blipFill>
        <p:spPr bwMode="auto">
          <a:xfrm>
            <a:off x="6444763" y="1384125"/>
            <a:ext cx="3760834" cy="4089749"/>
          </a:xfrm>
          <a:prstGeom prst="rect">
            <a:avLst/>
          </a:prstGeom>
          <a:noFill/>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A6F9C4AE-B6E3-4887-B453-478E355276F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2800" y="2775707"/>
            <a:ext cx="4079130" cy="1306584"/>
          </a:xfrm>
          <a:prstGeom prst="rect">
            <a:avLst/>
          </a:prstGeom>
          <a:noFill/>
          <a:ln>
            <a:noFill/>
          </a:ln>
        </p:spPr>
      </p:pic>
    </p:spTree>
    <p:extLst>
      <p:ext uri="{BB962C8B-B14F-4D97-AF65-F5344CB8AC3E}">
        <p14:creationId xmlns:p14="http://schemas.microsoft.com/office/powerpoint/2010/main" val="4119564071"/>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3BEF-E2D4-4534-BB7D-D7ED08F9285A}"/>
              </a:ext>
            </a:extLst>
          </p:cNvPr>
          <p:cNvSpPr>
            <a:spLocks noGrp="1"/>
          </p:cNvSpPr>
          <p:nvPr>
            <p:ph type="title"/>
          </p:nvPr>
        </p:nvSpPr>
        <p:spPr/>
        <p:txBody>
          <a:bodyPr/>
          <a:lstStyle/>
          <a:p>
            <a:r>
              <a:rPr lang="en-US" dirty="0"/>
              <a:t>Pros &amp; cons of pre-made packages</a:t>
            </a:r>
            <a:endParaRPr lang="en-IN" dirty="0"/>
          </a:p>
        </p:txBody>
      </p:sp>
      <p:sp>
        <p:nvSpPr>
          <p:cNvPr id="3" name="Text Placeholder 2">
            <a:extLst>
              <a:ext uri="{FF2B5EF4-FFF2-40B4-BE49-F238E27FC236}">
                <a16:creationId xmlns:a16="http://schemas.microsoft.com/office/drawing/2014/main" id="{F1B8237D-B950-48A0-88A8-407D07D653CB}"/>
              </a:ext>
            </a:extLst>
          </p:cNvPr>
          <p:cNvSpPr>
            <a:spLocks noGrp="1"/>
          </p:cNvSpPr>
          <p:nvPr>
            <p:ph type="body" idx="1"/>
          </p:nvPr>
        </p:nvSpPr>
        <p:spPr/>
        <p:txBody>
          <a:bodyPr/>
          <a:lstStyle/>
          <a:p>
            <a:r>
              <a:rPr lang="en-US" sz="3200" dirty="0"/>
              <a:t>Pros</a:t>
            </a:r>
            <a:endParaRPr lang="en-IN" sz="3200" dirty="0"/>
          </a:p>
        </p:txBody>
      </p:sp>
      <p:sp>
        <p:nvSpPr>
          <p:cNvPr id="4" name="Content Placeholder 3">
            <a:extLst>
              <a:ext uri="{FF2B5EF4-FFF2-40B4-BE49-F238E27FC236}">
                <a16:creationId xmlns:a16="http://schemas.microsoft.com/office/drawing/2014/main" id="{27352A24-036E-46C9-9C1C-E78002B5CC75}"/>
              </a:ext>
            </a:extLst>
          </p:cNvPr>
          <p:cNvSpPr>
            <a:spLocks noGrp="1"/>
          </p:cNvSpPr>
          <p:nvPr>
            <p:ph sz="half" idx="2"/>
          </p:nvPr>
        </p:nvSpPr>
        <p:spPr/>
        <p:txBody>
          <a:bodyPr>
            <a:normAutofit/>
          </a:bodyPr>
          <a:lstStyle/>
          <a:p>
            <a:r>
              <a:rPr lang="en-IN" sz="2200" dirty="0"/>
              <a:t>We don’t have to program every single feature.</a:t>
            </a:r>
          </a:p>
          <a:p>
            <a:r>
              <a:rPr lang="en-IN" sz="2200" dirty="0"/>
              <a:t>There are many free and Open source packages available</a:t>
            </a:r>
            <a:r>
              <a:rPr lang="en-US" sz="2200" dirty="0"/>
              <a:t>.</a:t>
            </a:r>
            <a:endParaRPr lang="en-IN" sz="2200" dirty="0"/>
          </a:p>
        </p:txBody>
      </p:sp>
      <p:sp>
        <p:nvSpPr>
          <p:cNvPr id="5" name="Text Placeholder 4">
            <a:extLst>
              <a:ext uri="{FF2B5EF4-FFF2-40B4-BE49-F238E27FC236}">
                <a16:creationId xmlns:a16="http://schemas.microsoft.com/office/drawing/2014/main" id="{C103774B-0292-49BA-BBD2-4AC05993EE86}"/>
              </a:ext>
            </a:extLst>
          </p:cNvPr>
          <p:cNvSpPr>
            <a:spLocks noGrp="1"/>
          </p:cNvSpPr>
          <p:nvPr>
            <p:ph type="body" sz="quarter" idx="3"/>
          </p:nvPr>
        </p:nvSpPr>
        <p:spPr/>
        <p:txBody>
          <a:bodyPr/>
          <a:lstStyle/>
          <a:p>
            <a:r>
              <a:rPr lang="en-US" sz="3200" dirty="0"/>
              <a:t>Cons</a:t>
            </a:r>
            <a:endParaRPr lang="en-IN" sz="3200" dirty="0"/>
          </a:p>
        </p:txBody>
      </p:sp>
      <p:sp>
        <p:nvSpPr>
          <p:cNvPr id="6" name="Content Placeholder 5">
            <a:extLst>
              <a:ext uri="{FF2B5EF4-FFF2-40B4-BE49-F238E27FC236}">
                <a16:creationId xmlns:a16="http://schemas.microsoft.com/office/drawing/2014/main" id="{1DFF3EDB-600D-4DF4-A7CD-812DEA096BCD}"/>
              </a:ext>
            </a:extLst>
          </p:cNvPr>
          <p:cNvSpPr>
            <a:spLocks noGrp="1"/>
          </p:cNvSpPr>
          <p:nvPr>
            <p:ph sz="quarter" idx="4"/>
          </p:nvPr>
        </p:nvSpPr>
        <p:spPr/>
        <p:txBody>
          <a:bodyPr>
            <a:normAutofit/>
          </a:bodyPr>
          <a:lstStyle/>
          <a:p>
            <a:r>
              <a:rPr lang="en-IN" sz="2200" dirty="0"/>
              <a:t>Package managers can be learning barrier to beginners.</a:t>
            </a:r>
          </a:p>
          <a:p>
            <a:r>
              <a:rPr lang="en-IN" sz="2200" dirty="0"/>
              <a:t>Not all packages are trustable.</a:t>
            </a:r>
          </a:p>
        </p:txBody>
      </p:sp>
    </p:spTree>
    <p:extLst>
      <p:ext uri="{BB962C8B-B14F-4D97-AF65-F5344CB8AC3E}">
        <p14:creationId xmlns:p14="http://schemas.microsoft.com/office/powerpoint/2010/main" val="276312303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2EFAE-F053-44D6-B71D-7E7E5E4C24FA}"/>
              </a:ext>
            </a:extLst>
          </p:cNvPr>
          <p:cNvSpPr>
            <a:spLocks noGrp="1"/>
          </p:cNvSpPr>
          <p:nvPr>
            <p:ph type="title"/>
          </p:nvPr>
        </p:nvSpPr>
        <p:spPr/>
        <p:txBody>
          <a:bodyPr/>
          <a:lstStyle/>
          <a:p>
            <a:r>
              <a:rPr lang="en-US" dirty="0"/>
              <a:t>5. WYSIWYG</a:t>
            </a:r>
            <a:endParaRPr lang="en-IN" dirty="0"/>
          </a:p>
        </p:txBody>
      </p:sp>
      <p:sp>
        <p:nvSpPr>
          <p:cNvPr id="3" name="Content Placeholder 2">
            <a:extLst>
              <a:ext uri="{FF2B5EF4-FFF2-40B4-BE49-F238E27FC236}">
                <a16:creationId xmlns:a16="http://schemas.microsoft.com/office/drawing/2014/main" id="{400D3FDF-E63E-4BEF-BEC3-F267E1B4223C}"/>
              </a:ext>
            </a:extLst>
          </p:cNvPr>
          <p:cNvSpPr>
            <a:spLocks noGrp="1"/>
          </p:cNvSpPr>
          <p:nvPr>
            <p:ph idx="1"/>
          </p:nvPr>
        </p:nvSpPr>
        <p:spPr/>
        <p:txBody>
          <a:bodyPr/>
          <a:lstStyle/>
          <a:p>
            <a:r>
              <a:rPr lang="en-IN" dirty="0"/>
              <a:t>“WYSIWYG” stands for “What You See Is What You Get” .</a:t>
            </a:r>
          </a:p>
          <a:p>
            <a:r>
              <a:rPr lang="en-IN" dirty="0"/>
              <a:t>It is type of system where user makes page like a word document and solution provides a web page based on what you entered, like </a:t>
            </a:r>
            <a:r>
              <a:rPr lang="en-IN" dirty="0" err="1"/>
              <a:t>Kompozer</a:t>
            </a:r>
            <a:r>
              <a:rPr lang="en-IN" dirty="0"/>
              <a:t>, Dreamweaver, etc.</a:t>
            </a:r>
          </a:p>
          <a:p>
            <a:r>
              <a:rPr lang="en-IN" dirty="0"/>
              <a:t>Text editors used inside web browsers like </a:t>
            </a:r>
            <a:r>
              <a:rPr lang="en-IN" dirty="0" err="1"/>
              <a:t>CKEditor</a:t>
            </a:r>
            <a:r>
              <a:rPr lang="en-IN" dirty="0"/>
              <a:t>, </a:t>
            </a:r>
            <a:r>
              <a:rPr lang="en-IN" dirty="0" err="1"/>
              <a:t>summernote</a:t>
            </a:r>
            <a:r>
              <a:rPr lang="en-IN" dirty="0"/>
              <a:t> are very known example of this too.</a:t>
            </a:r>
          </a:p>
          <a:p>
            <a:r>
              <a:rPr lang="en-IN" dirty="0"/>
              <a:t>It is relatively old now because in most cases it only provides tag formatted code, so it doesn’t complete whole job but it makes it easier.</a:t>
            </a:r>
          </a:p>
          <a:p>
            <a:r>
              <a:rPr lang="en-IN" dirty="0"/>
              <a:t>It can still be seen in web solutions where user have to commonly change content there, we can use WYSIWYG Editor to make things easy.</a:t>
            </a:r>
          </a:p>
        </p:txBody>
      </p:sp>
    </p:spTree>
    <p:extLst>
      <p:ext uri="{BB962C8B-B14F-4D97-AF65-F5344CB8AC3E}">
        <p14:creationId xmlns:p14="http://schemas.microsoft.com/office/powerpoint/2010/main" val="1389743218"/>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90C2FE-CBBB-40CE-A4D6-9A7B4C719E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63" y="1138237"/>
            <a:ext cx="12106275" cy="4581525"/>
          </a:xfrm>
          <a:prstGeom prst="rect">
            <a:avLst/>
          </a:prstGeom>
        </p:spPr>
      </p:pic>
    </p:spTree>
    <p:extLst>
      <p:ext uri="{BB962C8B-B14F-4D97-AF65-F5344CB8AC3E}">
        <p14:creationId xmlns:p14="http://schemas.microsoft.com/office/powerpoint/2010/main" val="2706877286"/>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A67A9-710B-4CF1-8924-FC30CF08BA01}"/>
              </a:ext>
            </a:extLst>
          </p:cNvPr>
          <p:cNvSpPr>
            <a:spLocks noGrp="1"/>
          </p:cNvSpPr>
          <p:nvPr>
            <p:ph type="title"/>
          </p:nvPr>
        </p:nvSpPr>
        <p:spPr/>
        <p:txBody>
          <a:bodyPr/>
          <a:lstStyle/>
          <a:p>
            <a:r>
              <a:rPr lang="en-US" dirty="0"/>
              <a:t>Pros &amp; cons of </a:t>
            </a:r>
            <a:r>
              <a:rPr lang="en-US" dirty="0" err="1"/>
              <a:t>wysiwyg</a:t>
            </a:r>
            <a:endParaRPr lang="en-IN" dirty="0"/>
          </a:p>
        </p:txBody>
      </p:sp>
      <p:sp>
        <p:nvSpPr>
          <p:cNvPr id="3" name="Text Placeholder 2">
            <a:extLst>
              <a:ext uri="{FF2B5EF4-FFF2-40B4-BE49-F238E27FC236}">
                <a16:creationId xmlns:a16="http://schemas.microsoft.com/office/drawing/2014/main" id="{F1B8237D-B950-48A0-88A8-407D07D653CB}"/>
              </a:ext>
            </a:extLst>
          </p:cNvPr>
          <p:cNvSpPr>
            <a:spLocks noGrp="1"/>
          </p:cNvSpPr>
          <p:nvPr>
            <p:ph type="body" idx="1"/>
          </p:nvPr>
        </p:nvSpPr>
        <p:spPr/>
        <p:txBody>
          <a:bodyPr/>
          <a:lstStyle/>
          <a:p>
            <a:r>
              <a:rPr lang="en-US" sz="3200" dirty="0"/>
              <a:t>Pros</a:t>
            </a:r>
            <a:endParaRPr lang="en-IN" sz="3200" dirty="0"/>
          </a:p>
        </p:txBody>
      </p:sp>
      <p:sp>
        <p:nvSpPr>
          <p:cNvPr id="4" name="Content Placeholder 3">
            <a:extLst>
              <a:ext uri="{FF2B5EF4-FFF2-40B4-BE49-F238E27FC236}">
                <a16:creationId xmlns:a16="http://schemas.microsoft.com/office/drawing/2014/main" id="{27352A24-036E-46C9-9C1C-E78002B5CC75}"/>
              </a:ext>
            </a:extLst>
          </p:cNvPr>
          <p:cNvSpPr>
            <a:spLocks noGrp="1"/>
          </p:cNvSpPr>
          <p:nvPr>
            <p:ph sz="half" idx="2"/>
          </p:nvPr>
        </p:nvSpPr>
        <p:spPr/>
        <p:txBody>
          <a:bodyPr>
            <a:normAutofit/>
          </a:bodyPr>
          <a:lstStyle/>
          <a:p>
            <a:r>
              <a:rPr lang="en-US" sz="2200" dirty="0"/>
              <a:t>These are simple and easy to use</a:t>
            </a:r>
            <a:r>
              <a:rPr lang="en-IN" sz="2200" dirty="0"/>
              <a:t>.</a:t>
            </a:r>
          </a:p>
          <a:p>
            <a:r>
              <a:rPr lang="en-US" sz="2200" dirty="0"/>
              <a:t>These generate accurate code most of time only design problem occurs in old systems.</a:t>
            </a:r>
          </a:p>
          <a:p>
            <a:r>
              <a:rPr lang="en-US" sz="2200" dirty="0"/>
              <a:t>Implementing these in applications makes CMS easy.</a:t>
            </a:r>
            <a:endParaRPr lang="en-IN" sz="2200" dirty="0"/>
          </a:p>
        </p:txBody>
      </p:sp>
      <p:sp>
        <p:nvSpPr>
          <p:cNvPr id="5" name="Text Placeholder 4">
            <a:extLst>
              <a:ext uri="{FF2B5EF4-FFF2-40B4-BE49-F238E27FC236}">
                <a16:creationId xmlns:a16="http://schemas.microsoft.com/office/drawing/2014/main" id="{C103774B-0292-49BA-BBD2-4AC05993EE86}"/>
              </a:ext>
            </a:extLst>
          </p:cNvPr>
          <p:cNvSpPr>
            <a:spLocks noGrp="1"/>
          </p:cNvSpPr>
          <p:nvPr>
            <p:ph type="body" sz="quarter" idx="3"/>
          </p:nvPr>
        </p:nvSpPr>
        <p:spPr/>
        <p:txBody>
          <a:bodyPr/>
          <a:lstStyle/>
          <a:p>
            <a:r>
              <a:rPr lang="en-US" sz="3200" dirty="0"/>
              <a:t>Cons</a:t>
            </a:r>
            <a:endParaRPr lang="en-IN" sz="3200" dirty="0"/>
          </a:p>
        </p:txBody>
      </p:sp>
      <p:sp>
        <p:nvSpPr>
          <p:cNvPr id="6" name="Content Placeholder 5">
            <a:extLst>
              <a:ext uri="{FF2B5EF4-FFF2-40B4-BE49-F238E27FC236}">
                <a16:creationId xmlns:a16="http://schemas.microsoft.com/office/drawing/2014/main" id="{1DFF3EDB-600D-4DF4-A7CD-812DEA096BCD}"/>
              </a:ext>
            </a:extLst>
          </p:cNvPr>
          <p:cNvSpPr>
            <a:spLocks noGrp="1"/>
          </p:cNvSpPr>
          <p:nvPr>
            <p:ph sz="quarter" idx="4"/>
          </p:nvPr>
        </p:nvSpPr>
        <p:spPr/>
        <p:txBody>
          <a:bodyPr>
            <a:normAutofit/>
          </a:bodyPr>
          <a:lstStyle/>
          <a:p>
            <a:r>
              <a:rPr lang="en-IN" sz="2200" dirty="0"/>
              <a:t>Code generated by these can be bulky.</a:t>
            </a:r>
          </a:p>
          <a:p>
            <a:r>
              <a:rPr lang="en-IN" sz="2200" dirty="0"/>
              <a:t>Not all editors follow W3C standard.</a:t>
            </a:r>
          </a:p>
        </p:txBody>
      </p:sp>
    </p:spTree>
    <p:extLst>
      <p:ext uri="{BB962C8B-B14F-4D97-AF65-F5344CB8AC3E}">
        <p14:creationId xmlns:p14="http://schemas.microsoft.com/office/powerpoint/2010/main" val="272406711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AD5F-A7A1-4CB2-A00A-1E9E0525C982}"/>
              </a:ext>
            </a:extLst>
          </p:cNvPr>
          <p:cNvSpPr>
            <a:spLocks noGrp="1"/>
          </p:cNvSpPr>
          <p:nvPr>
            <p:ph type="title"/>
          </p:nvPr>
        </p:nvSpPr>
        <p:spPr/>
        <p:txBody>
          <a:bodyPr/>
          <a:lstStyle/>
          <a:p>
            <a:r>
              <a:rPr lang="en-US" dirty="0"/>
              <a:t>6. AI Assist</a:t>
            </a:r>
            <a:endParaRPr lang="en-IN" dirty="0"/>
          </a:p>
        </p:txBody>
      </p:sp>
      <p:sp>
        <p:nvSpPr>
          <p:cNvPr id="3" name="Content Placeholder 2">
            <a:extLst>
              <a:ext uri="{FF2B5EF4-FFF2-40B4-BE49-F238E27FC236}">
                <a16:creationId xmlns:a16="http://schemas.microsoft.com/office/drawing/2014/main" id="{2379C0FD-B5B2-4CD0-B144-379F6965587F}"/>
              </a:ext>
            </a:extLst>
          </p:cNvPr>
          <p:cNvSpPr>
            <a:spLocks noGrp="1"/>
          </p:cNvSpPr>
          <p:nvPr>
            <p:ph idx="1"/>
          </p:nvPr>
        </p:nvSpPr>
        <p:spPr/>
        <p:txBody>
          <a:bodyPr/>
          <a:lstStyle/>
          <a:p>
            <a:r>
              <a:rPr lang="en-IN" dirty="0"/>
              <a:t>“AI Assist” means help of Artificial Intelligence to do coding instead of manual coding.</a:t>
            </a:r>
          </a:p>
          <a:p>
            <a:r>
              <a:rPr lang="en-IN" dirty="0"/>
              <a:t>Before AI assist, we have seen code editors suggest code snippets while we write some common code, but they only suggest basic syntax.</a:t>
            </a:r>
          </a:p>
          <a:p>
            <a:r>
              <a:rPr lang="en-IN" dirty="0"/>
              <a:t>AI assist doesn’t just suggest syntax it suggest entire blocks of functions based on what you have already written in your code.</a:t>
            </a:r>
          </a:p>
          <a:p>
            <a:r>
              <a:rPr lang="en-IN" dirty="0"/>
              <a:t>There are many of these AI assist plugins out there like, GitHub co-pilot, Kite, JetBrains, etc.</a:t>
            </a:r>
          </a:p>
          <a:p>
            <a:r>
              <a:rPr lang="en-IN" dirty="0"/>
              <a:t>here I have shown example of GitHub co-pilot.</a:t>
            </a:r>
          </a:p>
          <a:p>
            <a:endParaRPr lang="en-IN" dirty="0"/>
          </a:p>
        </p:txBody>
      </p:sp>
    </p:spTree>
    <p:extLst>
      <p:ext uri="{BB962C8B-B14F-4D97-AF65-F5344CB8AC3E}">
        <p14:creationId xmlns:p14="http://schemas.microsoft.com/office/powerpoint/2010/main" val="2365223321"/>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657722-1220-4D96-80D8-10FD35A4D01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6630" y="1514870"/>
            <a:ext cx="3828260" cy="3828260"/>
          </a:xfrm>
          <a:prstGeom prst="rect">
            <a:avLst/>
          </a:prstGeom>
          <a:noFill/>
          <a:ln>
            <a:noFill/>
          </a:ln>
        </p:spPr>
      </p:pic>
      <p:pic>
        <p:nvPicPr>
          <p:cNvPr id="3" name="Picture 2">
            <a:extLst>
              <a:ext uri="{FF2B5EF4-FFF2-40B4-BE49-F238E27FC236}">
                <a16:creationId xmlns:a16="http://schemas.microsoft.com/office/drawing/2014/main" id="{BC193533-41C1-4A92-85DF-68F7B9059B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6418" y="2505730"/>
            <a:ext cx="4663644" cy="1846540"/>
          </a:xfrm>
          <a:prstGeom prst="rect">
            <a:avLst/>
          </a:prstGeom>
        </p:spPr>
      </p:pic>
    </p:spTree>
    <p:extLst>
      <p:ext uri="{BB962C8B-B14F-4D97-AF65-F5344CB8AC3E}">
        <p14:creationId xmlns:p14="http://schemas.microsoft.com/office/powerpoint/2010/main" val="2701204212"/>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036BF3-231E-4576-929A-B699688243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333" y="411480"/>
            <a:ext cx="10689335" cy="6035040"/>
          </a:xfrm>
          <a:prstGeom prst="rect">
            <a:avLst/>
          </a:prstGeom>
        </p:spPr>
      </p:pic>
    </p:spTree>
    <p:extLst>
      <p:ext uri="{BB962C8B-B14F-4D97-AF65-F5344CB8AC3E}">
        <p14:creationId xmlns:p14="http://schemas.microsoft.com/office/powerpoint/2010/main" val="4225687128"/>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A67A9-710B-4CF1-8924-FC30CF08BA01}"/>
              </a:ext>
            </a:extLst>
          </p:cNvPr>
          <p:cNvSpPr>
            <a:spLocks noGrp="1"/>
          </p:cNvSpPr>
          <p:nvPr>
            <p:ph type="title"/>
          </p:nvPr>
        </p:nvSpPr>
        <p:spPr/>
        <p:txBody>
          <a:bodyPr/>
          <a:lstStyle/>
          <a:p>
            <a:r>
              <a:rPr lang="en-US" dirty="0"/>
              <a:t>Pros &amp; cons of ai assist</a:t>
            </a:r>
            <a:endParaRPr lang="en-IN" dirty="0"/>
          </a:p>
        </p:txBody>
      </p:sp>
      <p:sp>
        <p:nvSpPr>
          <p:cNvPr id="3" name="Text Placeholder 2">
            <a:extLst>
              <a:ext uri="{FF2B5EF4-FFF2-40B4-BE49-F238E27FC236}">
                <a16:creationId xmlns:a16="http://schemas.microsoft.com/office/drawing/2014/main" id="{F1B8237D-B950-48A0-88A8-407D07D653CB}"/>
              </a:ext>
            </a:extLst>
          </p:cNvPr>
          <p:cNvSpPr>
            <a:spLocks noGrp="1"/>
          </p:cNvSpPr>
          <p:nvPr>
            <p:ph type="body" idx="1"/>
          </p:nvPr>
        </p:nvSpPr>
        <p:spPr/>
        <p:txBody>
          <a:bodyPr/>
          <a:lstStyle/>
          <a:p>
            <a:r>
              <a:rPr lang="en-US" sz="3200" dirty="0"/>
              <a:t>Pros</a:t>
            </a:r>
            <a:endParaRPr lang="en-IN" sz="3200" dirty="0"/>
          </a:p>
        </p:txBody>
      </p:sp>
      <p:sp>
        <p:nvSpPr>
          <p:cNvPr id="4" name="Content Placeholder 3">
            <a:extLst>
              <a:ext uri="{FF2B5EF4-FFF2-40B4-BE49-F238E27FC236}">
                <a16:creationId xmlns:a16="http://schemas.microsoft.com/office/drawing/2014/main" id="{27352A24-036E-46C9-9C1C-E78002B5CC75}"/>
              </a:ext>
            </a:extLst>
          </p:cNvPr>
          <p:cNvSpPr>
            <a:spLocks noGrp="1"/>
          </p:cNvSpPr>
          <p:nvPr>
            <p:ph sz="half" idx="2"/>
          </p:nvPr>
        </p:nvSpPr>
        <p:spPr/>
        <p:txBody>
          <a:bodyPr>
            <a:normAutofit/>
          </a:bodyPr>
          <a:lstStyle/>
          <a:p>
            <a:r>
              <a:rPr lang="en-US" dirty="0"/>
              <a:t>Helps suggesting entire blocks of code based on code you have written or name of your file and extension</a:t>
            </a:r>
            <a:r>
              <a:rPr lang="en-IN" dirty="0"/>
              <a:t>.</a:t>
            </a:r>
          </a:p>
          <a:p>
            <a:r>
              <a:rPr lang="en-US" dirty="0"/>
              <a:t>More you use more it becomes accurate.</a:t>
            </a:r>
          </a:p>
        </p:txBody>
      </p:sp>
      <p:sp>
        <p:nvSpPr>
          <p:cNvPr id="5" name="Text Placeholder 4">
            <a:extLst>
              <a:ext uri="{FF2B5EF4-FFF2-40B4-BE49-F238E27FC236}">
                <a16:creationId xmlns:a16="http://schemas.microsoft.com/office/drawing/2014/main" id="{C103774B-0292-49BA-BBD2-4AC05993EE86}"/>
              </a:ext>
            </a:extLst>
          </p:cNvPr>
          <p:cNvSpPr>
            <a:spLocks noGrp="1"/>
          </p:cNvSpPr>
          <p:nvPr>
            <p:ph type="body" sz="quarter" idx="3"/>
          </p:nvPr>
        </p:nvSpPr>
        <p:spPr/>
        <p:txBody>
          <a:bodyPr/>
          <a:lstStyle/>
          <a:p>
            <a:r>
              <a:rPr lang="en-US" sz="3200" dirty="0"/>
              <a:t>Cons</a:t>
            </a:r>
            <a:endParaRPr lang="en-IN" sz="3200" dirty="0"/>
          </a:p>
        </p:txBody>
      </p:sp>
      <p:sp>
        <p:nvSpPr>
          <p:cNvPr id="6" name="Content Placeholder 5">
            <a:extLst>
              <a:ext uri="{FF2B5EF4-FFF2-40B4-BE49-F238E27FC236}">
                <a16:creationId xmlns:a16="http://schemas.microsoft.com/office/drawing/2014/main" id="{1DFF3EDB-600D-4DF4-A7CD-812DEA096BCD}"/>
              </a:ext>
            </a:extLst>
          </p:cNvPr>
          <p:cNvSpPr>
            <a:spLocks noGrp="1"/>
          </p:cNvSpPr>
          <p:nvPr>
            <p:ph sz="quarter" idx="4"/>
          </p:nvPr>
        </p:nvSpPr>
        <p:spPr/>
        <p:txBody>
          <a:bodyPr>
            <a:normAutofit/>
          </a:bodyPr>
          <a:lstStyle/>
          <a:p>
            <a:r>
              <a:rPr lang="en-US" dirty="0"/>
              <a:t>It doesn’t suggest accurate code all the time</a:t>
            </a:r>
            <a:r>
              <a:rPr lang="en-IN" dirty="0"/>
              <a:t>.</a:t>
            </a:r>
          </a:p>
          <a:p>
            <a:r>
              <a:rPr lang="en-US" dirty="0"/>
              <a:t>You need programming knowledge to know what AI is suggesting</a:t>
            </a:r>
            <a:r>
              <a:rPr lang="en-IN" dirty="0"/>
              <a:t>.</a:t>
            </a:r>
          </a:p>
          <a:p>
            <a:r>
              <a:rPr lang="en-US" dirty="0"/>
              <a:t>These technologies are still in development</a:t>
            </a:r>
            <a:r>
              <a:rPr lang="en-IN" dirty="0"/>
              <a:t>.</a:t>
            </a:r>
          </a:p>
        </p:txBody>
      </p:sp>
    </p:spTree>
    <p:extLst>
      <p:ext uri="{BB962C8B-B14F-4D97-AF65-F5344CB8AC3E}">
        <p14:creationId xmlns:p14="http://schemas.microsoft.com/office/powerpoint/2010/main" val="3604075640"/>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A67A9-710B-4CF1-8924-FC30CF08BA01}"/>
              </a:ext>
            </a:extLst>
          </p:cNvPr>
          <p:cNvSpPr>
            <a:spLocks noGrp="1"/>
          </p:cNvSpPr>
          <p:nvPr>
            <p:ph type="title"/>
          </p:nvPr>
        </p:nvSpPr>
        <p:spPr/>
        <p:txBody>
          <a:bodyPr/>
          <a:lstStyle/>
          <a:p>
            <a:r>
              <a:rPr lang="en-US" dirty="0"/>
              <a:t>Dis/advantages of LCD</a:t>
            </a:r>
            <a:endParaRPr lang="en-IN" dirty="0"/>
          </a:p>
        </p:txBody>
      </p:sp>
      <p:sp>
        <p:nvSpPr>
          <p:cNvPr id="3" name="Text Placeholder 2">
            <a:extLst>
              <a:ext uri="{FF2B5EF4-FFF2-40B4-BE49-F238E27FC236}">
                <a16:creationId xmlns:a16="http://schemas.microsoft.com/office/drawing/2014/main" id="{F1B8237D-B950-48A0-88A8-407D07D653CB}"/>
              </a:ext>
            </a:extLst>
          </p:cNvPr>
          <p:cNvSpPr>
            <a:spLocks noGrp="1"/>
          </p:cNvSpPr>
          <p:nvPr>
            <p:ph type="body" idx="1"/>
          </p:nvPr>
        </p:nvSpPr>
        <p:spPr/>
        <p:txBody>
          <a:bodyPr/>
          <a:lstStyle/>
          <a:p>
            <a:r>
              <a:rPr lang="en-US" sz="3200" dirty="0"/>
              <a:t>Pros</a:t>
            </a:r>
            <a:endParaRPr lang="en-IN" sz="3200" dirty="0"/>
          </a:p>
        </p:txBody>
      </p:sp>
      <p:sp>
        <p:nvSpPr>
          <p:cNvPr id="4" name="Content Placeholder 3">
            <a:extLst>
              <a:ext uri="{FF2B5EF4-FFF2-40B4-BE49-F238E27FC236}">
                <a16:creationId xmlns:a16="http://schemas.microsoft.com/office/drawing/2014/main" id="{27352A24-036E-46C9-9C1C-E78002B5CC75}"/>
              </a:ext>
            </a:extLst>
          </p:cNvPr>
          <p:cNvSpPr>
            <a:spLocks noGrp="1"/>
          </p:cNvSpPr>
          <p:nvPr>
            <p:ph sz="half" idx="2"/>
          </p:nvPr>
        </p:nvSpPr>
        <p:spPr/>
        <p:txBody>
          <a:bodyPr>
            <a:normAutofit/>
          </a:bodyPr>
          <a:lstStyle/>
          <a:p>
            <a:r>
              <a:rPr lang="en-US" dirty="0"/>
              <a:t>Build applications faster with minimal effort</a:t>
            </a:r>
            <a:r>
              <a:rPr lang="en-IN" dirty="0"/>
              <a:t>.</a:t>
            </a:r>
          </a:p>
          <a:p>
            <a:r>
              <a:rPr lang="en-US" dirty="0"/>
              <a:t>Easier than programming.</a:t>
            </a:r>
            <a:endParaRPr lang="en-IN" dirty="0"/>
          </a:p>
          <a:p>
            <a:r>
              <a:rPr lang="en-US" dirty="0"/>
              <a:t>Make apps without need of developers.</a:t>
            </a:r>
            <a:endParaRPr lang="en-IN" dirty="0"/>
          </a:p>
          <a:p>
            <a:r>
              <a:rPr lang="en-US" dirty="0"/>
              <a:t>Newbie friendly.</a:t>
            </a:r>
            <a:endParaRPr lang="en-IN" dirty="0"/>
          </a:p>
          <a:p>
            <a:endParaRPr lang="en-US" dirty="0"/>
          </a:p>
        </p:txBody>
      </p:sp>
      <p:sp>
        <p:nvSpPr>
          <p:cNvPr id="5" name="Text Placeholder 4">
            <a:extLst>
              <a:ext uri="{FF2B5EF4-FFF2-40B4-BE49-F238E27FC236}">
                <a16:creationId xmlns:a16="http://schemas.microsoft.com/office/drawing/2014/main" id="{C103774B-0292-49BA-BBD2-4AC05993EE86}"/>
              </a:ext>
            </a:extLst>
          </p:cNvPr>
          <p:cNvSpPr>
            <a:spLocks noGrp="1"/>
          </p:cNvSpPr>
          <p:nvPr>
            <p:ph type="body" sz="quarter" idx="3"/>
          </p:nvPr>
        </p:nvSpPr>
        <p:spPr/>
        <p:txBody>
          <a:bodyPr/>
          <a:lstStyle/>
          <a:p>
            <a:r>
              <a:rPr lang="en-US" sz="3200" dirty="0"/>
              <a:t>Cons</a:t>
            </a:r>
            <a:endParaRPr lang="en-IN" sz="3200" dirty="0"/>
          </a:p>
        </p:txBody>
      </p:sp>
      <p:sp>
        <p:nvSpPr>
          <p:cNvPr id="6" name="Content Placeholder 5">
            <a:extLst>
              <a:ext uri="{FF2B5EF4-FFF2-40B4-BE49-F238E27FC236}">
                <a16:creationId xmlns:a16="http://schemas.microsoft.com/office/drawing/2014/main" id="{1DFF3EDB-600D-4DF4-A7CD-812DEA096BCD}"/>
              </a:ext>
            </a:extLst>
          </p:cNvPr>
          <p:cNvSpPr>
            <a:spLocks noGrp="1"/>
          </p:cNvSpPr>
          <p:nvPr>
            <p:ph sz="quarter" idx="4"/>
          </p:nvPr>
        </p:nvSpPr>
        <p:spPr/>
        <p:txBody>
          <a:bodyPr>
            <a:normAutofit/>
          </a:bodyPr>
          <a:lstStyle/>
          <a:p>
            <a:pPr marL="0" marR="0" algn="just">
              <a:spcBef>
                <a:spcPts val="0"/>
              </a:spcBef>
              <a:spcAft>
                <a:spcPts val="800"/>
              </a:spcAft>
            </a:pPr>
            <a:r>
              <a:rPr lang="en-US" dirty="0"/>
              <a:t>Vendor lock-in.</a:t>
            </a:r>
            <a:endParaRPr lang="en-IN" dirty="0"/>
          </a:p>
          <a:p>
            <a:pPr marL="0" marR="0" algn="just">
              <a:spcBef>
                <a:spcPts val="0"/>
              </a:spcBef>
              <a:spcAft>
                <a:spcPts val="800"/>
              </a:spcAft>
            </a:pPr>
            <a:r>
              <a:rPr lang="en-US" dirty="0"/>
              <a:t>Learning curve.</a:t>
            </a:r>
            <a:endParaRPr lang="en-IN" dirty="0"/>
          </a:p>
          <a:p>
            <a:pPr marL="0" marR="0" algn="just">
              <a:spcBef>
                <a:spcPts val="0"/>
              </a:spcBef>
              <a:spcAft>
                <a:spcPts val="800"/>
              </a:spcAft>
            </a:pPr>
            <a:r>
              <a:rPr lang="en-US" dirty="0"/>
              <a:t>Expensive.</a:t>
            </a:r>
          </a:p>
          <a:p>
            <a:pPr marL="0" marR="0" algn="just">
              <a:spcBef>
                <a:spcPts val="0"/>
              </a:spcBef>
              <a:spcAft>
                <a:spcPts val="800"/>
              </a:spcAft>
            </a:pPr>
            <a:r>
              <a:rPr lang="en-US" dirty="0"/>
              <a:t>It limits experienced developers.</a:t>
            </a:r>
          </a:p>
          <a:p>
            <a:pPr marL="0" marR="0" algn="just">
              <a:spcBef>
                <a:spcPts val="0"/>
              </a:spcBef>
              <a:spcAft>
                <a:spcPts val="800"/>
              </a:spcAft>
            </a:pPr>
            <a:r>
              <a:rPr lang="en-US" dirty="0"/>
              <a:t>Limited and Inflexible</a:t>
            </a:r>
            <a:r>
              <a:rPr lang="en-IN" dirty="0"/>
              <a:t>.</a:t>
            </a:r>
          </a:p>
        </p:txBody>
      </p:sp>
    </p:spTree>
    <p:extLst>
      <p:ext uri="{BB962C8B-B14F-4D97-AF65-F5344CB8AC3E}">
        <p14:creationId xmlns:p14="http://schemas.microsoft.com/office/powerpoint/2010/main" val="182860044"/>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79744-FEED-44C0-86A5-5FD26CD7CAF6}"/>
              </a:ext>
            </a:extLst>
          </p:cNvPr>
          <p:cNvSpPr>
            <a:spLocks noGrp="1"/>
          </p:cNvSpPr>
          <p:nvPr>
            <p:ph type="title"/>
          </p:nvPr>
        </p:nvSpPr>
        <p:spPr/>
        <p:txBody>
          <a:bodyPr/>
          <a:lstStyle/>
          <a:p>
            <a:r>
              <a:rPr lang="en-US" dirty="0"/>
              <a:t>Why LCD?</a:t>
            </a:r>
            <a:endParaRPr lang="en-IN" dirty="0"/>
          </a:p>
        </p:txBody>
      </p:sp>
      <p:sp>
        <p:nvSpPr>
          <p:cNvPr id="3" name="Content Placeholder 2">
            <a:extLst>
              <a:ext uri="{FF2B5EF4-FFF2-40B4-BE49-F238E27FC236}">
                <a16:creationId xmlns:a16="http://schemas.microsoft.com/office/drawing/2014/main" id="{5A759E56-8F1B-4AEF-9046-D5C154DB7129}"/>
              </a:ext>
            </a:extLst>
          </p:cNvPr>
          <p:cNvSpPr>
            <a:spLocks noGrp="1"/>
          </p:cNvSpPr>
          <p:nvPr>
            <p:ph idx="1"/>
          </p:nvPr>
        </p:nvSpPr>
        <p:spPr/>
        <p:txBody>
          <a:bodyPr/>
          <a:lstStyle/>
          <a:p>
            <a:pPr algn="just"/>
            <a:r>
              <a:rPr lang="en-US" dirty="0"/>
              <a:t>With the growth of the Internet and the wave of digitalization</a:t>
            </a:r>
            <a:r>
              <a:rPr lang="en-IN" dirty="0"/>
              <a:t>, there is a</a:t>
            </a:r>
            <a:r>
              <a:rPr lang="en-US" dirty="0"/>
              <a:t> growing need for enterprises to make quick and resilient responses to changing market requirements.</a:t>
            </a:r>
          </a:p>
          <a:p>
            <a:pPr algn="just"/>
            <a:r>
              <a:rPr lang="en-IN" dirty="0"/>
              <a:t>According to</a:t>
            </a:r>
            <a:r>
              <a:rPr lang="en-US" dirty="0"/>
              <a:t> Gartner, the demand for information systems will increase five times faster than the ability to provide them by IT departments, recruiting software engineers has become increasingly difficult as demand is high and supply is low.</a:t>
            </a:r>
          </a:p>
          <a:p>
            <a:pPr algn="just"/>
            <a:r>
              <a:rPr lang="en-US" dirty="0"/>
              <a:t>To solve the problems above companies are looking for quicker and cheaper ways to meet their software needs. In response LCD platforms have emerged with the promise that organizations can hire business professionals with no coding experience to build applications. </a:t>
            </a:r>
          </a:p>
        </p:txBody>
      </p:sp>
    </p:spTree>
    <p:extLst>
      <p:ext uri="{BB962C8B-B14F-4D97-AF65-F5344CB8AC3E}">
        <p14:creationId xmlns:p14="http://schemas.microsoft.com/office/powerpoint/2010/main" val="3361605675"/>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3FD85-27FE-4A73-92BF-879072D610C7}"/>
              </a:ext>
            </a:extLst>
          </p:cNvPr>
          <p:cNvSpPr>
            <a:spLocks noGrp="1"/>
          </p:cNvSpPr>
          <p:nvPr>
            <p:ph type="title"/>
          </p:nvPr>
        </p:nvSpPr>
        <p:spPr/>
        <p:txBody>
          <a:bodyPr/>
          <a:lstStyle/>
          <a:p>
            <a:r>
              <a:rPr lang="en-US" dirty="0"/>
              <a:t>Common uses In LCD</a:t>
            </a:r>
            <a:endParaRPr lang="en-IN" dirty="0"/>
          </a:p>
        </p:txBody>
      </p:sp>
      <p:sp>
        <p:nvSpPr>
          <p:cNvPr id="3" name="Content Placeholder 2">
            <a:extLst>
              <a:ext uri="{FF2B5EF4-FFF2-40B4-BE49-F238E27FC236}">
                <a16:creationId xmlns:a16="http://schemas.microsoft.com/office/drawing/2014/main" id="{B2926B50-5DC8-4CD3-9D95-5F6C316F6D32}"/>
              </a:ext>
            </a:extLst>
          </p:cNvPr>
          <p:cNvSpPr>
            <a:spLocks noGrp="1"/>
          </p:cNvSpPr>
          <p:nvPr>
            <p:ph idx="1"/>
          </p:nvPr>
        </p:nvSpPr>
        <p:spPr/>
        <p:txBody>
          <a:bodyPr/>
          <a:lstStyle/>
          <a:p>
            <a:r>
              <a:rPr lang="en-US" b="1" dirty="0"/>
              <a:t>Common Application</a:t>
            </a:r>
          </a:p>
          <a:p>
            <a:pPr lvl="1"/>
            <a:r>
              <a:rPr lang="en-US" dirty="0"/>
              <a:t>Frontend is the most used part where LCD is used then comes backend in which APIs are most to build by LCD</a:t>
            </a:r>
          </a:p>
          <a:p>
            <a:r>
              <a:rPr lang="en-US" b="1" dirty="0"/>
              <a:t>Programming Languages</a:t>
            </a:r>
          </a:p>
          <a:p>
            <a:pPr lvl="1"/>
            <a:r>
              <a:rPr lang="en-IN" dirty="0"/>
              <a:t>Java and JavaScript are both popular programming languages used</a:t>
            </a:r>
            <a:r>
              <a:rPr lang="en-US" dirty="0"/>
              <a:t>.</a:t>
            </a:r>
          </a:p>
          <a:p>
            <a:r>
              <a:rPr lang="en-US" b="1" dirty="0"/>
              <a:t>Types of Applications </a:t>
            </a:r>
          </a:p>
          <a:p>
            <a:pPr lvl="1"/>
            <a:r>
              <a:rPr lang="en-IN" dirty="0"/>
              <a:t>demand for developing mobile applications with low code is the highest among the types of applications</a:t>
            </a:r>
            <a:r>
              <a:rPr lang="en-US" dirty="0"/>
              <a:t>.</a:t>
            </a:r>
            <a:endParaRPr lang="en-IN" dirty="0"/>
          </a:p>
          <a:p>
            <a:endParaRPr lang="en-IN" dirty="0"/>
          </a:p>
        </p:txBody>
      </p:sp>
    </p:spTree>
    <p:extLst>
      <p:ext uri="{BB962C8B-B14F-4D97-AF65-F5344CB8AC3E}">
        <p14:creationId xmlns:p14="http://schemas.microsoft.com/office/powerpoint/2010/main" val="879420891"/>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E90ED-9B5D-48BD-9CC4-2874473819E1}"/>
              </a:ext>
            </a:extLst>
          </p:cNvPr>
          <p:cNvSpPr>
            <a:spLocks noGrp="1"/>
          </p:cNvSpPr>
          <p:nvPr>
            <p:ph type="title"/>
          </p:nvPr>
        </p:nvSpPr>
        <p:spPr/>
        <p:txBody>
          <a:bodyPr/>
          <a:lstStyle/>
          <a:p>
            <a:r>
              <a:rPr lang="en-US" dirty="0"/>
              <a:t>Conclusion</a:t>
            </a:r>
            <a:endParaRPr lang="en-IN" dirty="0"/>
          </a:p>
        </p:txBody>
      </p:sp>
      <p:sp>
        <p:nvSpPr>
          <p:cNvPr id="3" name="Content Placeholder 2">
            <a:extLst>
              <a:ext uri="{FF2B5EF4-FFF2-40B4-BE49-F238E27FC236}">
                <a16:creationId xmlns:a16="http://schemas.microsoft.com/office/drawing/2014/main" id="{0374B54E-E2E5-48A7-A8D6-CB6D85FC4CC2}"/>
              </a:ext>
            </a:extLst>
          </p:cNvPr>
          <p:cNvSpPr>
            <a:spLocks noGrp="1"/>
          </p:cNvSpPr>
          <p:nvPr>
            <p:ph idx="1"/>
          </p:nvPr>
        </p:nvSpPr>
        <p:spPr/>
        <p:txBody>
          <a:bodyPr/>
          <a:lstStyle/>
          <a:p>
            <a:r>
              <a:rPr lang="en-IN" dirty="0"/>
              <a:t>LCD is not a new concept in software development, but recently is booming and gets much attention in industry that can help both developers and users quickly deliver applications by writing a few code.</a:t>
            </a:r>
          </a:p>
          <a:p>
            <a:r>
              <a:rPr lang="en-IN" dirty="0"/>
              <a:t>Developers tend to describe LCD according to their understanding.</a:t>
            </a:r>
          </a:p>
          <a:p>
            <a:r>
              <a:rPr lang="en-IN" dirty="0"/>
              <a:t>LCD platforms are easy to learn and speeds up the development.</a:t>
            </a:r>
          </a:p>
          <a:p>
            <a:r>
              <a:rPr lang="en-IN" dirty="0"/>
              <a:t>Different LCD platforms support the development of different types and parts.</a:t>
            </a:r>
          </a:p>
          <a:p>
            <a:r>
              <a:rPr lang="en-IN" dirty="0"/>
              <a:t>LCD is particularly favoured in the domains that have the need for automated processes and workflows.</a:t>
            </a:r>
          </a:p>
          <a:p>
            <a:r>
              <a:rPr lang="en-IN" dirty="0"/>
              <a:t>They also suffer from no access of source code and vendor lock-in for commercial LCD platforms.</a:t>
            </a:r>
          </a:p>
        </p:txBody>
      </p:sp>
    </p:spTree>
    <p:extLst>
      <p:ext uri="{BB962C8B-B14F-4D97-AF65-F5344CB8AC3E}">
        <p14:creationId xmlns:p14="http://schemas.microsoft.com/office/powerpoint/2010/main" val="371745413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4C996-CFE8-4369-A1BD-3545DD43654D}"/>
              </a:ext>
            </a:extLst>
          </p:cNvPr>
          <p:cNvSpPr>
            <a:spLocks noGrp="1"/>
          </p:cNvSpPr>
          <p:nvPr>
            <p:ph type="title"/>
          </p:nvPr>
        </p:nvSpPr>
        <p:spPr/>
        <p:txBody>
          <a:bodyPr/>
          <a:lstStyle/>
          <a:p>
            <a:r>
              <a:rPr lang="en-US" dirty="0"/>
              <a:t>Goal of LCD</a:t>
            </a:r>
            <a:endParaRPr lang="en-IN" dirty="0"/>
          </a:p>
        </p:txBody>
      </p:sp>
      <p:sp>
        <p:nvSpPr>
          <p:cNvPr id="3" name="Content Placeholder 2">
            <a:extLst>
              <a:ext uri="{FF2B5EF4-FFF2-40B4-BE49-F238E27FC236}">
                <a16:creationId xmlns:a16="http://schemas.microsoft.com/office/drawing/2014/main" id="{37EE34DB-09B9-46CF-B99D-6A294B9113E6}"/>
              </a:ext>
            </a:extLst>
          </p:cNvPr>
          <p:cNvSpPr>
            <a:spLocks noGrp="1"/>
          </p:cNvSpPr>
          <p:nvPr>
            <p:ph idx="1"/>
          </p:nvPr>
        </p:nvSpPr>
        <p:spPr/>
        <p:txBody>
          <a:bodyPr>
            <a:normAutofit/>
          </a:bodyPr>
          <a:lstStyle/>
          <a:p>
            <a:pPr algn="just"/>
            <a:r>
              <a:rPr lang="en-US" sz="2400" dirty="0"/>
              <a:t>The main goal of LCD as it suggests is to make development require less coding or less coding experience.</a:t>
            </a:r>
            <a:endParaRPr lang="en-IN" sz="2400" dirty="0"/>
          </a:p>
          <a:p>
            <a:pPr algn="just"/>
            <a:r>
              <a:rPr lang="en-US" sz="2400" dirty="0"/>
              <a:t>Enable to quickly assemble new processes and build applications without having to research, write, and test new scripts.</a:t>
            </a:r>
            <a:endParaRPr lang="en-IN" sz="2400" dirty="0"/>
          </a:p>
          <a:p>
            <a:pPr algn="just"/>
            <a:endParaRPr lang="en-US" sz="2400" dirty="0"/>
          </a:p>
        </p:txBody>
      </p:sp>
    </p:spTree>
    <p:extLst>
      <p:ext uri="{BB962C8B-B14F-4D97-AF65-F5344CB8AC3E}">
        <p14:creationId xmlns:p14="http://schemas.microsoft.com/office/powerpoint/2010/main" val="133081906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7D7FC-56E5-47DD-9F68-2231EA6BC193}"/>
              </a:ext>
            </a:extLst>
          </p:cNvPr>
          <p:cNvSpPr>
            <a:spLocks noGrp="1"/>
          </p:cNvSpPr>
          <p:nvPr>
            <p:ph type="title"/>
          </p:nvPr>
        </p:nvSpPr>
        <p:spPr/>
        <p:txBody>
          <a:bodyPr/>
          <a:lstStyle/>
          <a:p>
            <a:r>
              <a:rPr lang="en-US" dirty="0"/>
              <a:t>History of LCD</a:t>
            </a:r>
            <a:endParaRPr lang="en-IN" dirty="0"/>
          </a:p>
        </p:txBody>
      </p:sp>
      <p:sp>
        <p:nvSpPr>
          <p:cNvPr id="3" name="Content Placeholder 2">
            <a:extLst>
              <a:ext uri="{FF2B5EF4-FFF2-40B4-BE49-F238E27FC236}">
                <a16:creationId xmlns:a16="http://schemas.microsoft.com/office/drawing/2014/main" id="{57684C83-2CE0-4521-AE0D-C72512F4CCFC}"/>
              </a:ext>
            </a:extLst>
          </p:cNvPr>
          <p:cNvSpPr>
            <a:spLocks noGrp="1"/>
          </p:cNvSpPr>
          <p:nvPr>
            <p:ph idx="1"/>
          </p:nvPr>
        </p:nvSpPr>
        <p:spPr/>
        <p:txBody>
          <a:bodyPr>
            <a:normAutofit/>
          </a:bodyPr>
          <a:lstStyle/>
          <a:p>
            <a:pPr algn="just"/>
            <a:r>
              <a:rPr lang="en-US" sz="2400" dirty="0"/>
              <a:t>While the term “Low code development” is relatively new, the actual method it works is not that new.</a:t>
            </a:r>
          </a:p>
          <a:p>
            <a:pPr algn="just"/>
            <a:r>
              <a:rPr lang="en-US" sz="2400" dirty="0"/>
              <a:t>Their roots trace back to Fourth-Generation Programming Language (4GL) , overlapping most of the development of 3GL. </a:t>
            </a:r>
          </a:p>
          <a:p>
            <a:pPr lvl="1" algn="just"/>
            <a:r>
              <a:rPr lang="fr-FR" sz="2400" dirty="0"/>
              <a:t>3GL </a:t>
            </a:r>
            <a:r>
              <a:rPr lang="fr-FR" sz="2400" dirty="0" err="1"/>
              <a:t>examples</a:t>
            </a:r>
            <a:r>
              <a:rPr lang="fr-FR" sz="2400" dirty="0"/>
              <a:t>: </a:t>
            </a:r>
            <a:r>
              <a:rPr lang="en-IN" sz="2400" dirty="0"/>
              <a:t>C, C++, Java, JavaScript, VB</a:t>
            </a:r>
            <a:endParaRPr lang="en-US" sz="2400" dirty="0"/>
          </a:p>
          <a:p>
            <a:pPr lvl="1" algn="just"/>
            <a:r>
              <a:rPr lang="en-US" sz="2400" dirty="0"/>
              <a:t>4GL examples: SQL, Python, Perl, PHP</a:t>
            </a:r>
          </a:p>
          <a:p>
            <a:pPr algn="just"/>
            <a:r>
              <a:rPr lang="en-IN" sz="2400" dirty="0"/>
              <a:t>4GL made programming relatively easy and more human readable, developer friendly.</a:t>
            </a:r>
          </a:p>
          <a:p>
            <a:pPr algn="just"/>
            <a:r>
              <a:rPr lang="en-IN" sz="2400" dirty="0"/>
              <a:t>So , any technology which made a tiresome task easy can be considered a step forward in Low Code Development.</a:t>
            </a:r>
          </a:p>
        </p:txBody>
      </p:sp>
    </p:spTree>
    <p:extLst>
      <p:ext uri="{BB962C8B-B14F-4D97-AF65-F5344CB8AC3E}">
        <p14:creationId xmlns:p14="http://schemas.microsoft.com/office/powerpoint/2010/main" val="47217956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D742B-1EC1-482F-9373-E00DE479D8C8}"/>
              </a:ext>
            </a:extLst>
          </p:cNvPr>
          <p:cNvSpPr>
            <a:spLocks noGrp="1"/>
          </p:cNvSpPr>
          <p:nvPr>
            <p:ph type="title"/>
          </p:nvPr>
        </p:nvSpPr>
        <p:spPr/>
        <p:txBody>
          <a:bodyPr/>
          <a:lstStyle/>
          <a:p>
            <a:r>
              <a:rPr lang="en-US" dirty="0"/>
              <a:t>Types of LCD</a:t>
            </a:r>
            <a:endParaRPr lang="en-IN" dirty="0"/>
          </a:p>
        </p:txBody>
      </p:sp>
      <p:sp>
        <p:nvSpPr>
          <p:cNvPr id="3" name="Content Placeholder 2">
            <a:extLst>
              <a:ext uri="{FF2B5EF4-FFF2-40B4-BE49-F238E27FC236}">
                <a16:creationId xmlns:a16="http://schemas.microsoft.com/office/drawing/2014/main" id="{5C3C2C87-47F6-4CFA-817F-A3C6DC4B03EC}"/>
              </a:ext>
            </a:extLst>
          </p:cNvPr>
          <p:cNvSpPr>
            <a:spLocks noGrp="1"/>
          </p:cNvSpPr>
          <p:nvPr>
            <p:ph idx="1"/>
          </p:nvPr>
        </p:nvSpPr>
        <p:spPr/>
        <p:txBody>
          <a:bodyPr>
            <a:normAutofit lnSpcReduction="10000"/>
          </a:bodyPr>
          <a:lstStyle/>
          <a:p>
            <a:r>
              <a:rPr lang="en-US" sz="2400" dirty="0"/>
              <a:t>There is no standard definition for LCD in industry.</a:t>
            </a:r>
          </a:p>
          <a:p>
            <a:r>
              <a:rPr lang="en-US" sz="2400" dirty="0"/>
              <a:t>So, here I have divided them by the ‘Term’ it is used to explain its type accordingly.</a:t>
            </a:r>
          </a:p>
          <a:p>
            <a:pPr marL="457200" indent="-457200">
              <a:buFont typeface="+mj-lt"/>
              <a:buAutoNum type="arabicPeriod"/>
            </a:pPr>
            <a:r>
              <a:rPr lang="en-US" sz="2400" dirty="0"/>
              <a:t>Low Code</a:t>
            </a:r>
          </a:p>
          <a:p>
            <a:pPr marL="457200" indent="-457200">
              <a:buFont typeface="+mj-lt"/>
              <a:buAutoNum type="arabicPeriod"/>
            </a:pPr>
            <a:r>
              <a:rPr lang="en-US" sz="2400" dirty="0"/>
              <a:t>Drag and drop</a:t>
            </a:r>
          </a:p>
          <a:p>
            <a:pPr marL="457200" indent="-457200">
              <a:buFont typeface="+mj-lt"/>
              <a:buAutoNum type="arabicPeriod"/>
            </a:pPr>
            <a:r>
              <a:rPr lang="en-US" sz="2400" dirty="0"/>
              <a:t>Visual Programming</a:t>
            </a:r>
          </a:p>
          <a:p>
            <a:pPr marL="457200" indent="-457200">
              <a:buFont typeface="+mj-lt"/>
              <a:buAutoNum type="arabicPeriod"/>
            </a:pPr>
            <a:r>
              <a:rPr lang="en-US" sz="2400" dirty="0"/>
              <a:t>Pre-made Packages</a:t>
            </a:r>
          </a:p>
          <a:p>
            <a:pPr marL="457200" indent="-457200">
              <a:buFont typeface="+mj-lt"/>
              <a:buAutoNum type="arabicPeriod"/>
            </a:pPr>
            <a:r>
              <a:rPr lang="en-US" sz="2400" dirty="0"/>
              <a:t>WYSIWYG (What You See Is What You Get)</a:t>
            </a:r>
          </a:p>
          <a:p>
            <a:pPr marL="457200" indent="-457200">
              <a:buFont typeface="+mj-lt"/>
              <a:buAutoNum type="arabicPeriod"/>
            </a:pPr>
            <a:r>
              <a:rPr lang="en-IN" sz="2400" dirty="0"/>
              <a:t>AI assist</a:t>
            </a:r>
          </a:p>
          <a:p>
            <a:endParaRPr lang="en-US" sz="2400" dirty="0">
              <a:effectLst/>
              <a:latin typeface="Times New Roman" panose="02020603050405020304" pitchFamily="18" charset="0"/>
              <a:ea typeface="Calibri" panose="020F0502020204030204" pitchFamily="34" charset="0"/>
              <a:cs typeface="Shruti" panose="020B0502040204020203" pitchFamily="34" charset="0"/>
            </a:endParaRPr>
          </a:p>
          <a:p>
            <a:endParaRPr lang="en-IN" sz="2400" dirty="0"/>
          </a:p>
        </p:txBody>
      </p:sp>
    </p:spTree>
    <p:extLst>
      <p:ext uri="{BB962C8B-B14F-4D97-AF65-F5344CB8AC3E}">
        <p14:creationId xmlns:p14="http://schemas.microsoft.com/office/powerpoint/2010/main" val="350936576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7BE9E-4B6C-4A03-997C-133B8CFF7757}"/>
              </a:ext>
            </a:extLst>
          </p:cNvPr>
          <p:cNvSpPr>
            <a:spLocks noGrp="1"/>
          </p:cNvSpPr>
          <p:nvPr>
            <p:ph type="title"/>
          </p:nvPr>
        </p:nvSpPr>
        <p:spPr/>
        <p:txBody>
          <a:bodyPr/>
          <a:lstStyle/>
          <a:p>
            <a:r>
              <a:rPr lang="en-US" dirty="0"/>
              <a:t>1. Low Code</a:t>
            </a:r>
            <a:endParaRPr lang="en-IN" dirty="0"/>
          </a:p>
        </p:txBody>
      </p:sp>
      <p:sp>
        <p:nvSpPr>
          <p:cNvPr id="4" name="Content Placeholder 3">
            <a:extLst>
              <a:ext uri="{FF2B5EF4-FFF2-40B4-BE49-F238E27FC236}">
                <a16:creationId xmlns:a16="http://schemas.microsoft.com/office/drawing/2014/main" id="{E2DD5BF4-3305-4117-97F3-F251CFF033BC}"/>
              </a:ext>
            </a:extLst>
          </p:cNvPr>
          <p:cNvSpPr>
            <a:spLocks noGrp="1"/>
          </p:cNvSpPr>
          <p:nvPr>
            <p:ph idx="1"/>
          </p:nvPr>
        </p:nvSpPr>
        <p:spPr/>
        <p:txBody>
          <a:bodyPr>
            <a:normAutofit/>
          </a:bodyPr>
          <a:lstStyle/>
          <a:p>
            <a:pPr>
              <a:lnSpc>
                <a:spcPct val="80000"/>
              </a:lnSpc>
            </a:pPr>
            <a:r>
              <a:rPr lang="en-IN" sz="2200" dirty="0"/>
              <a:t>It is a visual approach to software development that optimizes the entire development process to accelerate delivery.</a:t>
            </a:r>
          </a:p>
          <a:p>
            <a:pPr>
              <a:lnSpc>
                <a:spcPct val="80000"/>
              </a:lnSpc>
            </a:pPr>
            <a:r>
              <a:rPr lang="en-IN" sz="2200" dirty="0"/>
              <a:t>You can abstract and automate every step of the application lifecycle to streamline the deployment of a variety of solutions.</a:t>
            </a:r>
          </a:p>
          <a:p>
            <a:pPr>
              <a:lnSpc>
                <a:spcPct val="80000"/>
              </a:lnSpc>
            </a:pPr>
            <a:r>
              <a:rPr lang="en-US" sz="2200" dirty="0"/>
              <a:t>The term “Low code” is often used for solution that provide everything for developing an or S/W from start to the end like </a:t>
            </a:r>
            <a:r>
              <a:rPr lang="en-US" sz="2200" dirty="0" err="1"/>
              <a:t>Creatio</a:t>
            </a:r>
            <a:r>
              <a:rPr lang="en-US" sz="2200" dirty="0"/>
              <a:t> and </a:t>
            </a:r>
            <a:r>
              <a:rPr lang="en-US" sz="2200" dirty="0" err="1"/>
              <a:t>Mendix</a:t>
            </a:r>
            <a:r>
              <a:rPr lang="en-US" sz="2200" dirty="0"/>
              <a:t>.</a:t>
            </a:r>
          </a:p>
          <a:p>
            <a:pPr>
              <a:lnSpc>
                <a:spcPct val="80000"/>
              </a:lnSpc>
            </a:pPr>
            <a:r>
              <a:rPr lang="en-US" sz="2200" dirty="0"/>
              <a:t>Developers who want control don’t prefer them while it is great choice for non-developers with little to no knowledge of programming.</a:t>
            </a:r>
            <a:endParaRPr lang="en-IN" sz="2200" dirty="0"/>
          </a:p>
          <a:p>
            <a:endParaRPr lang="en-IN" dirty="0"/>
          </a:p>
        </p:txBody>
      </p:sp>
    </p:spTree>
    <p:extLst>
      <p:ext uri="{BB962C8B-B14F-4D97-AF65-F5344CB8AC3E}">
        <p14:creationId xmlns:p14="http://schemas.microsoft.com/office/powerpoint/2010/main" val="179311781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A7FC68-51D0-4FE0-9773-19B28E985EB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05134" y="411480"/>
            <a:ext cx="10181733" cy="6035040"/>
          </a:xfrm>
          <a:prstGeom prst="rect">
            <a:avLst/>
          </a:prstGeom>
          <a:noFill/>
          <a:ln>
            <a:noFill/>
          </a:ln>
        </p:spPr>
      </p:pic>
    </p:spTree>
    <p:extLst>
      <p:ext uri="{BB962C8B-B14F-4D97-AF65-F5344CB8AC3E}">
        <p14:creationId xmlns:p14="http://schemas.microsoft.com/office/powerpoint/2010/main" val="337197430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0E1703-7116-4413-96A8-58B93EB50BE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48529" y="411480"/>
            <a:ext cx="10094942" cy="6035040"/>
          </a:xfrm>
          <a:prstGeom prst="rect">
            <a:avLst/>
          </a:prstGeom>
          <a:noFill/>
          <a:ln>
            <a:noFill/>
          </a:ln>
        </p:spPr>
      </p:pic>
    </p:spTree>
    <p:extLst>
      <p:ext uri="{BB962C8B-B14F-4D97-AF65-F5344CB8AC3E}">
        <p14:creationId xmlns:p14="http://schemas.microsoft.com/office/powerpoint/2010/main" val="3307217484"/>
      </p:ext>
    </p:extLst>
  </p:cSld>
  <p:clrMapOvr>
    <a:masterClrMapping/>
  </p:clrMapOvr>
  <p:transition spd="slow">
    <p:push dir="u"/>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docProps/app.xml><?xml version="1.0" encoding="utf-8"?>
<Properties xmlns="http://schemas.openxmlformats.org/officeDocument/2006/extended-properties" xmlns:vt="http://schemas.openxmlformats.org/officeDocument/2006/docPropsVTypes">
  <Template>TM03090430[[fn=Banded]]</Template>
  <TotalTime>218</TotalTime>
  <Words>1534</Words>
  <Application>Microsoft Office PowerPoint</Application>
  <PresentationFormat>Widescreen</PresentationFormat>
  <Paragraphs>137</Paragraphs>
  <Slides>31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Calibri</vt:lpstr>
      <vt:lpstr>Corbel</vt:lpstr>
      <vt:lpstr>Times New Roman</vt:lpstr>
      <vt:lpstr>Wingdings</vt:lpstr>
      <vt:lpstr>Banded</vt:lpstr>
      <vt:lpstr>No/Low Code Development (LCD)</vt:lpstr>
      <vt:lpstr>What is LCD?</vt:lpstr>
      <vt:lpstr>Why LCD?</vt:lpstr>
      <vt:lpstr>Goal of LCD</vt:lpstr>
      <vt:lpstr>History of LCD</vt:lpstr>
      <vt:lpstr>Types of LCD</vt:lpstr>
      <vt:lpstr>1. Low Code</vt:lpstr>
      <vt:lpstr>PowerPoint Presentation</vt:lpstr>
      <vt:lpstr>PowerPoint Presentation</vt:lpstr>
      <vt:lpstr>Pros &amp; cons of low code</vt:lpstr>
      <vt:lpstr>2. Drag &amp; drop</vt:lpstr>
      <vt:lpstr>PowerPoint Presentation</vt:lpstr>
      <vt:lpstr>PowerPoint Presentation</vt:lpstr>
      <vt:lpstr>Pros &amp; cons of drag &amp; drop</vt:lpstr>
      <vt:lpstr>3. Visual Programming</vt:lpstr>
      <vt:lpstr>PowerPoint Presentation</vt:lpstr>
      <vt:lpstr>PowerPoint Presentation</vt:lpstr>
      <vt:lpstr>Pros &amp; cons of visual prog.</vt:lpstr>
      <vt:lpstr>4. Pre-made Packages</vt:lpstr>
      <vt:lpstr>PowerPoint Presentation</vt:lpstr>
      <vt:lpstr>Pros &amp; cons of pre-made packages</vt:lpstr>
      <vt:lpstr>5. WYSIWYG</vt:lpstr>
      <vt:lpstr>PowerPoint Presentation</vt:lpstr>
      <vt:lpstr>Pros &amp; cons of wysiwyg</vt:lpstr>
      <vt:lpstr>6. AI Assist</vt:lpstr>
      <vt:lpstr>PowerPoint Presentation</vt:lpstr>
      <vt:lpstr>PowerPoint Presentation</vt:lpstr>
      <vt:lpstr>Pros &amp; cons of ai assist</vt:lpstr>
      <vt:lpstr>Dis/advantages of LCD</vt:lpstr>
      <vt:lpstr>Common uses In LCD</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Darshan Nariya</dc:creator>
  <cp:lastModifiedBy>Darshan Nariya</cp:lastModifiedBy>
  <cp:revision>98</cp:revision>
  <dcterms:created xsi:type="dcterms:W3CDTF">2022-04-02T13:48:27Z</dcterms:created>
  <dcterms:modified xsi:type="dcterms:W3CDTF">2022-04-07T14:31:37Z</dcterms:modified>
</cp:coreProperties>
</file>